
<file path=[Content_Types].xml><?xml version="1.0" encoding="utf-8"?>
<Types xmlns="http://schemas.openxmlformats.org/package/2006/content-types">
  <Default Extension="jpeg" ContentType="image/jpeg"/>
  <Default Extension="xlsx" ContentType="application/vnd.openxmlformats-officedocument.spreadsheetml.sheet"/>
  <Default Extension="bin" ContentType="application/vnd.openxmlformats-officedocument.oleObjec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5"/>
  </p:notesMasterIdLst>
  <p:sldIdLst>
    <p:sldId id="530" r:id="rId4"/>
    <p:sldId id="531" r:id="rId6"/>
    <p:sldId id="550" r:id="rId7"/>
    <p:sldId id="551" r:id="rId8"/>
    <p:sldId id="552" r:id="rId9"/>
    <p:sldId id="553" r:id="rId10"/>
    <p:sldId id="554" r:id="rId11"/>
    <p:sldId id="533" r:id="rId12"/>
    <p:sldId id="555" r:id="rId13"/>
    <p:sldId id="539" r:id="rId14"/>
    <p:sldId id="556" r:id="rId15"/>
    <p:sldId id="540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4E6"/>
    <a:srgbClr val="285086"/>
    <a:srgbClr val="6898BE"/>
    <a:srgbClr val="20C87A"/>
    <a:srgbClr val="D5364D"/>
    <a:srgbClr val="376193"/>
    <a:srgbClr val="F6FBFC"/>
    <a:srgbClr val="CEEBF1"/>
    <a:srgbClr val="593AC4"/>
    <a:srgbClr val="2A30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41" autoAdjust="0"/>
    <p:restoredTop sz="94660"/>
  </p:normalViewPr>
  <p:slideViewPr>
    <p:cSldViewPr>
      <p:cViewPr varScale="1">
        <p:scale>
          <a:sx n="139" d="100"/>
          <a:sy n="139" d="100"/>
        </p:scale>
        <p:origin x="126" y="3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947368421053"/>
          <c:y val="0.0968168728759694"/>
          <c:w val="0.650145888013998"/>
          <c:h val="0.77500834332794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285086"/>
              </a:solidFill>
            </c:spPr>
          </c:dPt>
          <c:dPt>
            <c:idx val="1"/>
            <c:invertIfNegative val="0"/>
            <c:bubble3D val="0"/>
            <c:spPr>
              <a:solidFill>
                <a:srgbClr val="6898BE"/>
              </a:solidFill>
            </c:spPr>
          </c:dPt>
          <c:dPt>
            <c:idx val="3"/>
            <c:invertIfNegative val="0"/>
            <c:bubble3D val="0"/>
            <c:spPr>
              <a:solidFill>
                <a:srgbClr val="E0E4E6"/>
              </a:solidFill>
              <a:ln cap="rnd">
                <a:noFill/>
                <a:round/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8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617008560"/>
        <c:axId val="-1617013456"/>
      </c:barChart>
      <c:catAx>
        <c:axId val="-16170085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-1617013456"/>
        <c:crosses val="autoZero"/>
        <c:auto val="1"/>
        <c:lblAlgn val="ctr"/>
        <c:lblOffset val="100"/>
        <c:noMultiLvlLbl val="0"/>
      </c:catAx>
      <c:valAx>
        <c:axId val="-1617013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E0E4E6"/>
              </a:solidFill>
              <a:prstDash val="solid"/>
              <a:round/>
            </a:ln>
          </c:spPr>
        </c:majorGridlines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-1617008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045114643688"/>
          <c:y val="0.14042774280517"/>
          <c:w val="0.12808696082801"/>
          <c:h val="0.749205571473714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 sz="800"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 cmpd="sng" algn="ctr">
              <a:solidFill>
                <a:srgbClr val="285086"/>
              </a:solidFill>
              <a:prstDash val="solid"/>
              <a:round/>
            </a:ln>
          </c:spPr>
          <c:marker>
            <c:symbol val="circle"/>
            <c:size val="7"/>
            <c:spPr>
              <a:solidFill>
                <a:schemeClr val="bg1">
                  <a:lumMod val="95000"/>
                </a:schemeClr>
              </a:solidFill>
              <a:ln w="19050" cap="flat" cmpd="sng" algn="ctr">
                <a:solidFill>
                  <a:srgbClr val="285086"/>
                </a:solidFill>
                <a:prstDash val="solid"/>
                <a:round/>
              </a:ln>
            </c:spPr>
          </c:marker>
          <c:dLbls>
            <c:delete val="1"/>
          </c:dLbls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3</c:v>
                </c:pt>
                <c:pt idx="4">
                  <c:v>3.5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 cmpd="sng" algn="ctr">
              <a:solidFill>
                <a:srgbClr val="E0E4E6"/>
              </a:solidFill>
              <a:prstDash val="solid"/>
              <a:round/>
            </a:ln>
          </c:spPr>
          <c:marker>
            <c:symbol val="circle"/>
            <c:size val="7"/>
            <c:spPr>
              <a:solidFill>
                <a:schemeClr val="bg1">
                  <a:lumMod val="95000"/>
                </a:schemeClr>
              </a:solidFill>
              <a:ln w="19050" cap="flat" cmpd="sng" algn="ctr">
                <a:solidFill>
                  <a:srgbClr val="E0E4E6"/>
                </a:solidFill>
                <a:prstDash val="solid"/>
                <a:round/>
              </a:ln>
            </c:spPr>
          </c:marker>
          <c:dLbls>
            <c:delete val="1"/>
          </c:dLbls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1.4</c:v>
                </c:pt>
                <c:pt idx="4">
                  <c:v>1.8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617021072"/>
        <c:axId val="-1617020528"/>
      </c:lineChart>
      <c:catAx>
        <c:axId val="-1617021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-1617020528"/>
        <c:crosses val="autoZero"/>
        <c:auto val="1"/>
        <c:lblAlgn val="ctr"/>
        <c:lblOffset val="100"/>
        <c:noMultiLvlLbl val="0"/>
      </c:catAx>
      <c:valAx>
        <c:axId val="-16170205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prstDash val="solid"/>
              <a:round/>
            </a:ln>
          </c:spPr>
        </c:majorGridlines>
        <c:numFmt formatCode="General" sourceLinked="1"/>
        <c:majorTickMark val="out"/>
        <c:minorTickMark val="none"/>
        <c:tickLblPos val="nextTo"/>
        <c:spPr>
          <a:ln w="9525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-1617021072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lang="zh-CN" sz="800"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chemeClr val="bg1"/>
            </a:solidFill>
            <a:ln w="19050">
              <a:solidFill>
                <a:srgbClr val="285086"/>
              </a:solidFill>
            </a:ln>
          </c:spPr>
          <c:explosion val="0"/>
          <c:dPt>
            <c:idx val="0"/>
            <c:bubble3D val="0"/>
            <c:spPr>
              <a:solidFill>
                <a:schemeClr val="bg1"/>
              </a:solidFill>
              <a:ln w="19050">
                <a:solidFill>
                  <a:srgbClr val="285086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rgbClr val="285086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bg1"/>
              </a:solidFill>
              <a:ln w="19050">
                <a:solidFill>
                  <a:srgbClr val="285086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bg1"/>
              </a:solidFill>
              <a:ln w="19050">
                <a:solidFill>
                  <a:srgbClr val="285086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95" b="0" i="0" u="none" strike="noStrike" kern="1200" baseline="0">
                    <a:solidFill>
                      <a:srgbClr val="285086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0.07</c:v>
                </c:pt>
                <c:pt idx="1">
                  <c:v>0.25</c:v>
                </c:pt>
                <c:pt idx="2">
                  <c:v>0.29</c:v>
                </c:pt>
                <c:pt idx="3">
                  <c:v>0.39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E0E4E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21</c:v>
                </c:pt>
                <c:pt idx="2">
                  <c:v>41</c:v>
                </c:pt>
                <c:pt idx="3">
                  <c:v>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17</c:v>
                </c:pt>
                <c:pt idx="1">
                  <c:v>25</c:v>
                </c:pt>
                <c:pt idx="2">
                  <c:v>47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617018896"/>
        <c:axId val="-1617018352"/>
      </c:barChart>
      <c:catAx>
        <c:axId val="-161701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-1617018352"/>
        <c:crosses val="autoZero"/>
        <c:auto val="1"/>
        <c:lblAlgn val="ctr"/>
        <c:lblOffset val="100"/>
        <c:noMultiLvlLbl val="0"/>
      </c:catAx>
      <c:valAx>
        <c:axId val="-1617018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-1617018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</a:defRPr>
            </a:lvl1pPr>
          </a:lstStyle>
          <a:p>
            <a:fld id="{8AADD754-F49E-4351-AAFE-19D83F43501C}" type="datetimeFigureOut">
              <a:rPr lang="en-US" smtClean="0"/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</a:defRPr>
            </a:lvl1pPr>
          </a:lstStyle>
          <a:p>
            <a:fld id="{B78F6036-E835-44CB-A25A-34C755DFD5D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E0E2-7263-44C4-AAA9-733DBA7BD205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B6578-AA21-4CD9-B127-DC71555B4EBD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E0E2-7263-44C4-AAA9-733DBA7BD205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E0E2-7263-44C4-AAA9-733DBA7BD205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E0E2-7263-44C4-AAA9-733DBA7BD205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E0E2-7263-44C4-AAA9-733DBA7BD205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CA0D8-6577-48B2-BA77-88519BAFBFDA}" type="slidenum">
              <a:rPr lang="en-US" smtClean="0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E0E2-7263-44C4-AAA9-733DBA7BD205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占位符 2"/>
          <p:cNvPicPr>
            <a:picLocks noGrp="1" noChangeAspect="1"/>
          </p:cNvPicPr>
          <p:nvPr>
            <p:ph type="pic" sz="quarter" idx="13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4" name="矩形 259"/>
          <p:cNvSpPr>
            <a:spLocks noChangeArrowheads="1"/>
          </p:cNvSpPr>
          <p:nvPr/>
        </p:nvSpPr>
        <p:spPr bwMode="auto">
          <a:xfrm>
            <a:off x="689494" y="2146629"/>
            <a:ext cx="2347172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dist" fontAlgn="base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3840">
                <a:sym typeface="+mn-ea"/>
              </a:rPr>
              <a:t>项目八</a:t>
            </a:r>
            <a:endParaRPr lang="zh-CN" altLang="en-US" sz="3840" b="1" cap="all" dirty="0">
              <a:solidFill>
                <a:prstClr val="white"/>
              </a:solidFill>
              <a:latin typeface="Arial" panose="020B0604020202020204" pitchFamily="34" charset="0"/>
              <a:cs typeface="+mn-ea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9494" y="2070005"/>
            <a:ext cx="2347172" cy="766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dist" defTabSz="6502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00" dirty="0" smtClean="0">
                <a:solidFill>
                  <a:prstClr val="white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GREAT </a:t>
            </a:r>
            <a:r>
              <a:rPr lang="zh-CN" altLang="en-US" sz="500" dirty="0">
                <a:solidFill>
                  <a:prstClr val="white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ACHIEVEMENTS</a:t>
            </a:r>
            <a:endParaRPr lang="zh-CN" altLang="en-US" sz="500" dirty="0">
              <a:solidFill>
                <a:prstClr val="white"/>
              </a:solidFill>
              <a:latin typeface="Arial" panose="020B0604020202020204" pitchFamily="34" charset="0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051065" y="1165022"/>
            <a:ext cx="600357" cy="516448"/>
            <a:chOff x="3787022" y="1797643"/>
            <a:chExt cx="550817" cy="473832"/>
          </a:xfrm>
          <a:solidFill>
            <a:schemeClr val="bg1"/>
          </a:solidFill>
        </p:grpSpPr>
        <p:sp>
          <p:nvSpPr>
            <p:cNvPr id="7" name="Oval 217"/>
            <p:cNvSpPr>
              <a:spLocks noChangeArrowheads="1"/>
            </p:cNvSpPr>
            <p:nvPr/>
          </p:nvSpPr>
          <p:spPr bwMode="auto">
            <a:xfrm>
              <a:off x="4007132" y="1958458"/>
              <a:ext cx="108428" cy="1080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4996" tIns="32497" rIns="64996" bIns="32497" numCol="1" anchor="t" anchorCtr="0" compatLnSpc="1"/>
            <a:lstStyle/>
            <a:p>
              <a:pPr defTabSz="65024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280" dirty="0">
                <a:solidFill>
                  <a:prstClr val="white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Freeform 218"/>
            <p:cNvSpPr/>
            <p:nvPr/>
          </p:nvSpPr>
          <p:spPr bwMode="auto">
            <a:xfrm>
              <a:off x="4079779" y="2081725"/>
              <a:ext cx="96502" cy="133367"/>
            </a:xfrm>
            <a:custGeom>
              <a:avLst/>
              <a:gdLst>
                <a:gd name="T0" fmla="*/ 36 w 38"/>
                <a:gd name="T1" fmla="*/ 12 h 52"/>
                <a:gd name="T2" fmla="*/ 24 w 38"/>
                <a:gd name="T3" fmla="*/ 1 h 52"/>
                <a:gd name="T4" fmla="*/ 12 w 38"/>
                <a:gd name="T5" fmla="*/ 1 h 52"/>
                <a:gd name="T6" fmla="*/ 20 w 38"/>
                <a:gd name="T7" fmla="*/ 7 h 52"/>
                <a:gd name="T8" fmla="*/ 9 w 38"/>
                <a:gd name="T9" fmla="*/ 13 h 52"/>
                <a:gd name="T10" fmla="*/ 14 w 38"/>
                <a:gd name="T11" fmla="*/ 21 h 52"/>
                <a:gd name="T12" fmla="*/ 0 w 38"/>
                <a:gd name="T13" fmla="*/ 52 h 52"/>
                <a:gd name="T14" fmla="*/ 0 w 38"/>
                <a:gd name="T15" fmla="*/ 52 h 52"/>
                <a:gd name="T16" fmla="*/ 38 w 38"/>
                <a:gd name="T17" fmla="*/ 37 h 52"/>
                <a:gd name="T18" fmla="*/ 36 w 38"/>
                <a:gd name="T19" fmla="*/ 1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52">
                  <a:moveTo>
                    <a:pt x="36" y="12"/>
                  </a:moveTo>
                  <a:cubicBezTo>
                    <a:pt x="36" y="5"/>
                    <a:pt x="30" y="0"/>
                    <a:pt x="24" y="1"/>
                  </a:cubicBezTo>
                  <a:cubicBezTo>
                    <a:pt x="24" y="1"/>
                    <a:pt x="19" y="1"/>
                    <a:pt x="12" y="1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15" y="51"/>
                    <a:pt x="28" y="45"/>
                    <a:pt x="38" y="37"/>
                  </a:cubicBezTo>
                  <a:lnTo>
                    <a:pt x="36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4996" tIns="32497" rIns="64996" bIns="32497" numCol="1" anchor="t" anchorCtr="0" compatLnSpc="1"/>
            <a:lstStyle/>
            <a:p>
              <a:pPr defTabSz="65024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280" dirty="0">
                <a:solidFill>
                  <a:prstClr val="white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Freeform 219"/>
            <p:cNvSpPr/>
            <p:nvPr/>
          </p:nvSpPr>
          <p:spPr bwMode="auto">
            <a:xfrm>
              <a:off x="3948581" y="2081725"/>
              <a:ext cx="95417" cy="133367"/>
            </a:xfrm>
            <a:custGeom>
              <a:avLst/>
              <a:gdLst>
                <a:gd name="T0" fmla="*/ 23 w 37"/>
                <a:gd name="T1" fmla="*/ 21 h 52"/>
                <a:gd name="T2" fmla="*/ 28 w 37"/>
                <a:gd name="T3" fmla="*/ 13 h 52"/>
                <a:gd name="T4" fmla="*/ 17 w 37"/>
                <a:gd name="T5" fmla="*/ 7 h 52"/>
                <a:gd name="T6" fmla="*/ 25 w 37"/>
                <a:gd name="T7" fmla="*/ 0 h 52"/>
                <a:gd name="T8" fmla="*/ 15 w 37"/>
                <a:gd name="T9" fmla="*/ 1 h 52"/>
                <a:gd name="T10" fmla="*/ 15 w 37"/>
                <a:gd name="T11" fmla="*/ 1 h 52"/>
                <a:gd name="T12" fmla="*/ 2 w 37"/>
                <a:gd name="T13" fmla="*/ 12 h 52"/>
                <a:gd name="T14" fmla="*/ 0 w 37"/>
                <a:gd name="T15" fmla="*/ 37 h 52"/>
                <a:gd name="T16" fmla="*/ 37 w 37"/>
                <a:gd name="T17" fmla="*/ 52 h 52"/>
                <a:gd name="T18" fmla="*/ 37 w 37"/>
                <a:gd name="T19" fmla="*/ 52 h 52"/>
                <a:gd name="T20" fmla="*/ 23 w 37"/>
                <a:gd name="T21" fmla="*/ 2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" h="52">
                  <a:moveTo>
                    <a:pt x="23" y="21"/>
                  </a:moveTo>
                  <a:cubicBezTo>
                    <a:pt x="28" y="13"/>
                    <a:pt x="28" y="13"/>
                    <a:pt x="28" y="13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9" y="0"/>
                    <a:pt x="15" y="0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8" y="0"/>
                    <a:pt x="3" y="5"/>
                    <a:pt x="2" y="1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10" y="46"/>
                    <a:pt x="23" y="51"/>
                    <a:pt x="37" y="52"/>
                  </a:cubicBezTo>
                  <a:cubicBezTo>
                    <a:pt x="37" y="52"/>
                    <a:pt x="37" y="52"/>
                    <a:pt x="37" y="52"/>
                  </a:cubicBezTo>
                  <a:lnTo>
                    <a:pt x="23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4996" tIns="32497" rIns="64996" bIns="32497" numCol="1" anchor="t" anchorCtr="0" compatLnSpc="1"/>
            <a:lstStyle/>
            <a:p>
              <a:pPr defTabSz="65024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280" dirty="0">
                <a:solidFill>
                  <a:prstClr val="white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Freeform 220"/>
            <p:cNvSpPr/>
            <p:nvPr/>
          </p:nvSpPr>
          <p:spPr bwMode="auto">
            <a:xfrm>
              <a:off x="4043998" y="2081725"/>
              <a:ext cx="35782" cy="28191"/>
            </a:xfrm>
            <a:custGeom>
              <a:avLst/>
              <a:gdLst>
                <a:gd name="T0" fmla="*/ 28 w 33"/>
                <a:gd name="T1" fmla="*/ 26 h 26"/>
                <a:gd name="T2" fmla="*/ 28 w 33"/>
                <a:gd name="T3" fmla="*/ 26 h 26"/>
                <a:gd name="T4" fmla="*/ 33 w 33"/>
                <a:gd name="T5" fmla="*/ 24 h 26"/>
                <a:gd name="T6" fmla="*/ 28 w 33"/>
                <a:gd name="T7" fmla="*/ 0 h 26"/>
                <a:gd name="T8" fmla="*/ 7 w 33"/>
                <a:gd name="T9" fmla="*/ 0 h 26"/>
                <a:gd name="T10" fmla="*/ 0 w 33"/>
                <a:gd name="T11" fmla="*/ 24 h 26"/>
                <a:gd name="T12" fmla="*/ 4 w 33"/>
                <a:gd name="T13" fmla="*/ 26 h 26"/>
                <a:gd name="T14" fmla="*/ 4 w 33"/>
                <a:gd name="T15" fmla="*/ 26 h 26"/>
                <a:gd name="T16" fmla="*/ 28 w 33"/>
                <a:gd name="T1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26">
                  <a:moveTo>
                    <a:pt x="28" y="26"/>
                  </a:moveTo>
                  <a:lnTo>
                    <a:pt x="28" y="26"/>
                  </a:lnTo>
                  <a:lnTo>
                    <a:pt x="33" y="24"/>
                  </a:lnTo>
                  <a:lnTo>
                    <a:pt x="28" y="0"/>
                  </a:lnTo>
                  <a:lnTo>
                    <a:pt x="7" y="0"/>
                  </a:lnTo>
                  <a:lnTo>
                    <a:pt x="0" y="24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28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4996" tIns="32497" rIns="64996" bIns="32497" numCol="1" anchor="t" anchorCtr="0" compatLnSpc="1"/>
            <a:lstStyle/>
            <a:p>
              <a:pPr defTabSz="65024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280" dirty="0">
                <a:solidFill>
                  <a:prstClr val="white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Freeform 221"/>
            <p:cNvSpPr/>
            <p:nvPr/>
          </p:nvSpPr>
          <p:spPr bwMode="auto">
            <a:xfrm>
              <a:off x="4043998" y="2109916"/>
              <a:ext cx="35782" cy="108428"/>
            </a:xfrm>
            <a:custGeom>
              <a:avLst/>
              <a:gdLst>
                <a:gd name="T0" fmla="*/ 12 w 14"/>
                <a:gd name="T1" fmla="*/ 0 h 42"/>
                <a:gd name="T2" fmla="*/ 12 w 14"/>
                <a:gd name="T3" fmla="*/ 0 h 42"/>
                <a:gd name="T4" fmla="*/ 2 w 14"/>
                <a:gd name="T5" fmla="*/ 0 h 42"/>
                <a:gd name="T6" fmla="*/ 2 w 14"/>
                <a:gd name="T7" fmla="*/ 0 h 42"/>
                <a:gd name="T8" fmla="*/ 0 w 14"/>
                <a:gd name="T9" fmla="*/ 41 h 42"/>
                <a:gd name="T10" fmla="*/ 0 w 14"/>
                <a:gd name="T11" fmla="*/ 41 h 42"/>
                <a:gd name="T12" fmla="*/ 7 w 14"/>
                <a:gd name="T13" fmla="*/ 42 h 42"/>
                <a:gd name="T14" fmla="*/ 14 w 14"/>
                <a:gd name="T15" fmla="*/ 41 h 42"/>
                <a:gd name="T16" fmla="*/ 14 w 14"/>
                <a:gd name="T17" fmla="*/ 41 h 42"/>
                <a:gd name="T18" fmla="*/ 12 w 14"/>
                <a:gd name="T1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42">
                  <a:moveTo>
                    <a:pt x="12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" y="42"/>
                    <a:pt x="5" y="42"/>
                    <a:pt x="7" y="42"/>
                  </a:cubicBezTo>
                  <a:cubicBezTo>
                    <a:pt x="10" y="42"/>
                    <a:pt x="12" y="42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4996" tIns="32497" rIns="64996" bIns="32497" numCol="1" anchor="t" anchorCtr="0" compatLnSpc="1"/>
            <a:lstStyle/>
            <a:p>
              <a:pPr defTabSz="65024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280" dirty="0">
                <a:solidFill>
                  <a:prstClr val="white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Freeform 222"/>
            <p:cNvSpPr/>
            <p:nvPr/>
          </p:nvSpPr>
          <p:spPr bwMode="auto">
            <a:xfrm>
              <a:off x="3826056" y="2032933"/>
              <a:ext cx="460821" cy="238542"/>
            </a:xfrm>
            <a:custGeom>
              <a:avLst/>
              <a:gdLst>
                <a:gd name="T0" fmla="*/ 92 w 180"/>
                <a:gd name="T1" fmla="*/ 93 h 93"/>
                <a:gd name="T2" fmla="*/ 0 w 180"/>
                <a:gd name="T3" fmla="*/ 0 h 93"/>
                <a:gd name="T4" fmla="*/ 23 w 180"/>
                <a:gd name="T5" fmla="*/ 0 h 93"/>
                <a:gd name="T6" fmla="*/ 92 w 180"/>
                <a:gd name="T7" fmla="*/ 70 h 93"/>
                <a:gd name="T8" fmla="*/ 158 w 180"/>
                <a:gd name="T9" fmla="*/ 22 h 93"/>
                <a:gd name="T10" fmla="*/ 180 w 180"/>
                <a:gd name="T11" fmla="*/ 30 h 93"/>
                <a:gd name="T12" fmla="*/ 92 w 180"/>
                <a:gd name="T13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93">
                  <a:moveTo>
                    <a:pt x="92" y="93"/>
                  </a:moveTo>
                  <a:cubicBezTo>
                    <a:pt x="41" y="93"/>
                    <a:pt x="0" y="51"/>
                    <a:pt x="0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9"/>
                    <a:pt x="54" y="70"/>
                    <a:pt x="92" y="70"/>
                  </a:cubicBezTo>
                  <a:cubicBezTo>
                    <a:pt x="122" y="70"/>
                    <a:pt x="149" y="51"/>
                    <a:pt x="158" y="22"/>
                  </a:cubicBezTo>
                  <a:cubicBezTo>
                    <a:pt x="180" y="30"/>
                    <a:pt x="180" y="30"/>
                    <a:pt x="180" y="30"/>
                  </a:cubicBezTo>
                  <a:cubicBezTo>
                    <a:pt x="168" y="67"/>
                    <a:pt x="132" y="93"/>
                    <a:pt x="92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4996" tIns="32497" rIns="64996" bIns="32497" numCol="1" anchor="t" anchorCtr="0" compatLnSpc="1"/>
            <a:lstStyle/>
            <a:p>
              <a:pPr defTabSz="65024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280" dirty="0">
                <a:solidFill>
                  <a:prstClr val="white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Freeform 223"/>
            <p:cNvSpPr/>
            <p:nvPr/>
          </p:nvSpPr>
          <p:spPr bwMode="auto">
            <a:xfrm>
              <a:off x="3787022" y="1979802"/>
              <a:ext cx="133367" cy="66142"/>
            </a:xfrm>
            <a:custGeom>
              <a:avLst/>
              <a:gdLst>
                <a:gd name="T0" fmla="*/ 123 w 123"/>
                <a:gd name="T1" fmla="*/ 61 h 61"/>
                <a:gd name="T2" fmla="*/ 62 w 123"/>
                <a:gd name="T3" fmla="*/ 0 h 61"/>
                <a:gd name="T4" fmla="*/ 0 w 123"/>
                <a:gd name="T5" fmla="*/ 61 h 61"/>
                <a:gd name="T6" fmla="*/ 123 w 123"/>
                <a:gd name="T7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61">
                  <a:moveTo>
                    <a:pt x="123" y="61"/>
                  </a:moveTo>
                  <a:lnTo>
                    <a:pt x="62" y="0"/>
                  </a:lnTo>
                  <a:lnTo>
                    <a:pt x="0" y="61"/>
                  </a:lnTo>
                  <a:lnTo>
                    <a:pt x="123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4996" tIns="32497" rIns="64996" bIns="32497" numCol="1" anchor="t" anchorCtr="0" compatLnSpc="1"/>
            <a:lstStyle/>
            <a:p>
              <a:pPr defTabSz="65024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280" dirty="0">
                <a:solidFill>
                  <a:prstClr val="white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" name="Freeform 224"/>
            <p:cNvSpPr/>
            <p:nvPr/>
          </p:nvSpPr>
          <p:spPr bwMode="auto">
            <a:xfrm>
              <a:off x="3837984" y="1797643"/>
              <a:ext cx="461905" cy="235290"/>
            </a:xfrm>
            <a:custGeom>
              <a:avLst/>
              <a:gdLst>
                <a:gd name="T0" fmla="*/ 180 w 180"/>
                <a:gd name="T1" fmla="*/ 92 h 92"/>
                <a:gd name="T2" fmla="*/ 157 w 180"/>
                <a:gd name="T3" fmla="*/ 92 h 92"/>
                <a:gd name="T4" fmla="*/ 88 w 180"/>
                <a:gd name="T5" fmla="*/ 23 h 92"/>
                <a:gd name="T6" fmla="*/ 21 w 180"/>
                <a:gd name="T7" fmla="*/ 70 h 92"/>
                <a:gd name="T8" fmla="*/ 0 w 180"/>
                <a:gd name="T9" fmla="*/ 63 h 92"/>
                <a:gd name="T10" fmla="*/ 88 w 180"/>
                <a:gd name="T11" fmla="*/ 0 h 92"/>
                <a:gd name="T12" fmla="*/ 180 w 180"/>
                <a:gd name="T1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92">
                  <a:moveTo>
                    <a:pt x="180" y="92"/>
                  </a:moveTo>
                  <a:cubicBezTo>
                    <a:pt x="157" y="92"/>
                    <a:pt x="157" y="92"/>
                    <a:pt x="157" y="92"/>
                  </a:cubicBezTo>
                  <a:cubicBezTo>
                    <a:pt x="157" y="54"/>
                    <a:pt x="126" y="23"/>
                    <a:pt x="88" y="23"/>
                  </a:cubicBezTo>
                  <a:cubicBezTo>
                    <a:pt x="57" y="23"/>
                    <a:pt x="31" y="42"/>
                    <a:pt x="21" y="70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12" y="25"/>
                    <a:pt x="48" y="0"/>
                    <a:pt x="88" y="0"/>
                  </a:cubicBezTo>
                  <a:cubicBezTo>
                    <a:pt x="139" y="0"/>
                    <a:pt x="180" y="41"/>
                    <a:pt x="180" y="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4996" tIns="32497" rIns="64996" bIns="32497" numCol="1" anchor="t" anchorCtr="0" compatLnSpc="1"/>
            <a:lstStyle/>
            <a:p>
              <a:pPr defTabSz="65024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280" dirty="0">
                <a:solidFill>
                  <a:prstClr val="white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" name="Freeform 225"/>
            <p:cNvSpPr/>
            <p:nvPr/>
          </p:nvSpPr>
          <p:spPr bwMode="auto">
            <a:xfrm>
              <a:off x="4202303" y="2021005"/>
              <a:ext cx="135536" cy="68310"/>
            </a:xfrm>
            <a:custGeom>
              <a:avLst/>
              <a:gdLst>
                <a:gd name="T0" fmla="*/ 0 w 125"/>
                <a:gd name="T1" fmla="*/ 0 h 63"/>
                <a:gd name="T2" fmla="*/ 64 w 125"/>
                <a:gd name="T3" fmla="*/ 63 h 63"/>
                <a:gd name="T4" fmla="*/ 125 w 125"/>
                <a:gd name="T5" fmla="*/ 0 h 63"/>
                <a:gd name="T6" fmla="*/ 0 w 125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" h="63">
                  <a:moveTo>
                    <a:pt x="0" y="0"/>
                  </a:moveTo>
                  <a:lnTo>
                    <a:pt x="64" y="63"/>
                  </a:lnTo>
                  <a:lnTo>
                    <a:pt x="1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4996" tIns="32497" rIns="64996" bIns="32497" numCol="1" anchor="t" anchorCtr="0" compatLnSpc="1"/>
            <a:lstStyle/>
            <a:p>
              <a:pPr defTabSz="65024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280" dirty="0">
                <a:solidFill>
                  <a:prstClr val="white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1617603" y="1150897"/>
            <a:ext cx="703716" cy="14972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dist" defTabSz="36576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75" dirty="0" smtClean="0">
                <a:solidFill>
                  <a:prstClr val="white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20XX</a:t>
            </a:r>
            <a:r>
              <a:rPr lang="en-US" altLang="zh-CN" sz="375" b="1" dirty="0" smtClean="0">
                <a:solidFill>
                  <a:prstClr val="white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+</a:t>
            </a:r>
            <a:endParaRPr lang="zh-CN" altLang="en-US" sz="375" b="1" dirty="0">
              <a:solidFill>
                <a:prstClr val="white"/>
              </a:solidFill>
              <a:latin typeface="Arial" panose="020B0604020202020204" pitchFamily="34" charset="0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1557415" y="4256831"/>
            <a:ext cx="61133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227455" y="2961005"/>
            <a:ext cx="19431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ym typeface="+mn-ea"/>
              </a:rPr>
              <a:t>公司分析</a:t>
            </a:r>
            <a:endParaRPr lang="zh-CN" altLang="en-US" sz="320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"/>
                            </p:stCondLst>
                            <p:childTnLst>
                              <p:par>
                                <p:cTn id="21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00"/>
                            </p:stCondLst>
                            <p:childTnLst>
                              <p:par>
                                <p:cTn id="2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/>
      <p:bldP spid="17" grpId="0"/>
      <p:bldP spid="1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2850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2" name="图表 41"/>
          <p:cNvGraphicFramePr/>
          <p:nvPr/>
        </p:nvGraphicFramePr>
        <p:xfrm>
          <a:off x="4811767" y="877191"/>
          <a:ext cx="3657600" cy="3675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7" name="Oval 3"/>
          <p:cNvSpPr/>
          <p:nvPr/>
        </p:nvSpPr>
        <p:spPr>
          <a:xfrm>
            <a:off x="744400" y="3363245"/>
            <a:ext cx="703553" cy="703554"/>
          </a:xfrm>
          <a:prstGeom prst="ellipse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85%</a:t>
            </a:r>
            <a:endParaRPr lang="en-US" sz="1200" b="1" dirty="0">
              <a:solidFill>
                <a:srgbClr val="000000">
                  <a:lumMod val="65000"/>
                  <a:lumOff val="35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/>
            <a:r>
              <a:rPr lang="zh-CN" altLang="en-US" sz="750" dirty="0">
                <a:solidFill>
                  <a:srgbClr val="FFFFFF">
                    <a:lumMod val="6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利润率</a:t>
            </a:r>
            <a:endParaRPr lang="en-US" sz="750" dirty="0">
              <a:solidFill>
                <a:srgbClr val="FFFFFF">
                  <a:lumMod val="65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Arc 16"/>
          <p:cNvSpPr/>
          <p:nvPr/>
        </p:nvSpPr>
        <p:spPr>
          <a:xfrm>
            <a:off x="744400" y="3363245"/>
            <a:ext cx="703553" cy="703554"/>
          </a:xfrm>
          <a:prstGeom prst="arc">
            <a:avLst>
              <a:gd name="adj1" fmla="val 16200000"/>
              <a:gd name="adj2" fmla="val 10611064"/>
            </a:avLst>
          </a:prstGeom>
          <a:noFill/>
          <a:ln w="38100">
            <a:solidFill>
              <a:srgbClr val="2850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Oval 18"/>
          <p:cNvSpPr/>
          <p:nvPr/>
        </p:nvSpPr>
        <p:spPr>
          <a:xfrm>
            <a:off x="2833738" y="3363245"/>
            <a:ext cx="703553" cy="703554"/>
          </a:xfrm>
          <a:prstGeom prst="ellipse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90%</a:t>
            </a:r>
            <a:endParaRPr lang="en-US" sz="1200" b="1" dirty="0">
              <a:solidFill>
                <a:srgbClr val="000000">
                  <a:lumMod val="65000"/>
                  <a:lumOff val="35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/>
            <a:r>
              <a:rPr lang="zh-CN" altLang="en-US" sz="750" dirty="0">
                <a:solidFill>
                  <a:srgbClr val="FFFFFF">
                    <a:lumMod val="6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库存</a:t>
            </a:r>
            <a:endParaRPr lang="en-US" sz="750" dirty="0">
              <a:solidFill>
                <a:srgbClr val="FFFFFF">
                  <a:lumMod val="65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Arc 19"/>
          <p:cNvSpPr/>
          <p:nvPr/>
        </p:nvSpPr>
        <p:spPr>
          <a:xfrm>
            <a:off x="2833738" y="3363245"/>
            <a:ext cx="703553" cy="703554"/>
          </a:xfrm>
          <a:prstGeom prst="arc">
            <a:avLst>
              <a:gd name="adj1" fmla="val 16200000"/>
              <a:gd name="adj2" fmla="val 8785937"/>
            </a:avLst>
          </a:prstGeom>
          <a:noFill/>
          <a:ln w="38100">
            <a:solidFill>
              <a:srgbClr val="2850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789069" y="3363244"/>
            <a:ext cx="703553" cy="703554"/>
            <a:chOff x="8105382" y="4790021"/>
            <a:chExt cx="1015999" cy="1015999"/>
          </a:xfrm>
        </p:grpSpPr>
        <p:sp>
          <p:nvSpPr>
            <p:cNvPr id="12" name="Oval 24"/>
            <p:cNvSpPr/>
            <p:nvPr/>
          </p:nvSpPr>
          <p:spPr>
            <a:xfrm>
              <a:off x="8105382" y="4790021"/>
              <a:ext cx="1015999" cy="1015999"/>
            </a:xfrm>
            <a:prstGeom prst="ellipse">
              <a:avLst/>
            </a:prstGeom>
            <a:noFill/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0000">
                      <a:lumMod val="65000"/>
                      <a:lumOff val="35000"/>
                    </a:srgb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15%</a:t>
              </a:r>
              <a:endParaRPr lang="en-US" sz="1200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  <a:p>
              <a:pPr algn="ctr"/>
              <a:r>
                <a:rPr lang="zh-CN" altLang="en-US" sz="750" dirty="0">
                  <a:solidFill>
                    <a:srgbClr val="FFFFFF">
                      <a:lumMod val="65000"/>
                    </a:srgb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销售额</a:t>
              </a:r>
              <a:endParaRPr lang="en-US" sz="750" dirty="0">
                <a:solidFill>
                  <a:srgbClr val="FFFFFF">
                    <a:lumMod val="6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Arc 25"/>
            <p:cNvSpPr/>
            <p:nvPr/>
          </p:nvSpPr>
          <p:spPr>
            <a:xfrm>
              <a:off x="8105382" y="4790021"/>
              <a:ext cx="1015999" cy="1015999"/>
            </a:xfrm>
            <a:prstGeom prst="arc">
              <a:avLst>
                <a:gd name="adj1" fmla="val 16200000"/>
                <a:gd name="adj2" fmla="val 20328153"/>
              </a:avLst>
            </a:prstGeom>
            <a:noFill/>
            <a:ln w="38100">
              <a:solidFill>
                <a:srgbClr val="2850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4" name="01"/>
          <p:cNvSpPr txBox="1"/>
          <p:nvPr/>
        </p:nvSpPr>
        <p:spPr>
          <a:xfrm>
            <a:off x="263447" y="365223"/>
            <a:ext cx="3088605" cy="57678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spc="75" dirty="0">
                <a:solidFill>
                  <a:srgbClr val="FFFFFF">
                    <a:lumMod val="25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Poppins SemiBold" panose="02000000000000000000" pitchFamily="2" charset="0"/>
                <a:sym typeface="Arial" panose="020B0604020202020204" pitchFamily="34" charset="0"/>
              </a:rPr>
              <a:t>二、</a:t>
            </a:r>
            <a:r>
              <a:rPr lang="zh-CN" altLang="en-US" sz="2800" dirty="0">
                <a:sym typeface="+mn-ea"/>
              </a:rPr>
              <a:t>利润表</a:t>
            </a:r>
            <a:endParaRPr lang="zh-CN" altLang="en-US" sz="2800" spc="75" dirty="0">
              <a:solidFill>
                <a:srgbClr val="FFFFFF">
                  <a:lumMod val="25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cs typeface="Poppins SemiBold" panose="02000000000000000000" pitchFamily="2" charset="0"/>
              <a:sym typeface="Arial" panose="020B0604020202020204" pitchFamily="34" charset="0"/>
            </a:endParaRPr>
          </a:p>
        </p:txBody>
      </p:sp>
      <p:grpSp>
        <p:nvGrpSpPr>
          <p:cNvPr id="15" name="组合 14"/>
          <p:cNvGrpSpPr/>
          <p:nvPr/>
        </p:nvGrpSpPr>
        <p:grpSpPr bwMode="auto">
          <a:xfrm>
            <a:off x="303530" y="1102360"/>
            <a:ext cx="4268470" cy="733425"/>
            <a:chOff x="2989864" y="1138358"/>
            <a:chExt cx="3392835" cy="733403"/>
          </a:xfrm>
        </p:grpSpPr>
        <p:sp>
          <p:nvSpPr>
            <p:cNvPr id="16" name="文本框 66"/>
            <p:cNvSpPr txBox="1">
              <a:spLocks noChangeArrowheads="1"/>
            </p:cNvSpPr>
            <p:nvPr/>
          </p:nvSpPr>
          <p:spPr bwMode="auto">
            <a:xfrm>
              <a:off x="2989864" y="1226620"/>
              <a:ext cx="3392835" cy="645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defTabSz="68580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dirty="0">
                  <a:solidFill>
                    <a:srgbClr val="7F7F7F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反应企业一段时间的经营成果。</a:t>
              </a:r>
              <a:endParaRPr lang="zh-CN" altLang="en-US" sz="2400" dirty="0">
                <a:solidFill>
                  <a:srgbClr val="7F7F7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任意多边形 18"/>
            <p:cNvSpPr/>
            <p:nvPr/>
          </p:nvSpPr>
          <p:spPr>
            <a:xfrm>
              <a:off x="3083475" y="1138358"/>
              <a:ext cx="287193" cy="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cxnSp>
        <p:nvCxnSpPr>
          <p:cNvPr id="4" name="肘形连接符 3"/>
          <p:cNvCxnSpPr/>
          <p:nvPr/>
        </p:nvCxnSpPr>
        <p:spPr>
          <a:xfrm flipV="1">
            <a:off x="7391400" y="1334391"/>
            <a:ext cx="838200" cy="533400"/>
          </a:xfrm>
          <a:prstGeom prst="bentConnector3">
            <a:avLst/>
          </a:prstGeom>
          <a:ln>
            <a:solidFill>
              <a:srgbClr val="E0E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肘形连接符 5"/>
          <p:cNvCxnSpPr/>
          <p:nvPr/>
        </p:nvCxnSpPr>
        <p:spPr>
          <a:xfrm>
            <a:off x="7239000" y="3315591"/>
            <a:ext cx="990600" cy="685800"/>
          </a:xfrm>
          <a:prstGeom prst="bentConnector3">
            <a:avLst/>
          </a:prstGeom>
          <a:ln>
            <a:solidFill>
              <a:srgbClr val="E0E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/>
          <p:nvPr/>
        </p:nvCxnSpPr>
        <p:spPr>
          <a:xfrm rot="10800000">
            <a:off x="5334000" y="1181991"/>
            <a:ext cx="838200" cy="533400"/>
          </a:xfrm>
          <a:prstGeom prst="bentConnector3">
            <a:avLst/>
          </a:prstGeom>
          <a:ln>
            <a:solidFill>
              <a:srgbClr val="E0E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/>
          <p:nvPr/>
        </p:nvCxnSpPr>
        <p:spPr>
          <a:xfrm flipV="1">
            <a:off x="6858000" y="718441"/>
            <a:ext cx="685800" cy="615950"/>
          </a:xfrm>
          <a:prstGeom prst="bentConnector3">
            <a:avLst/>
          </a:prstGeom>
          <a:ln>
            <a:solidFill>
              <a:srgbClr val="E0E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01"/>
          <p:cNvSpPr txBox="1"/>
          <p:nvPr/>
        </p:nvSpPr>
        <p:spPr>
          <a:xfrm>
            <a:off x="5126745" y="814222"/>
            <a:ext cx="847335" cy="288393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1800" b="1" spc="75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Poppins SemiBold" panose="02000000000000000000" pitchFamily="2" charset="0"/>
                <a:sym typeface="Arial" panose="020B0604020202020204" pitchFamily="34" charset="0"/>
              </a:rPr>
              <a:t>2020</a:t>
            </a:r>
            <a:endParaRPr lang="en-US" sz="1800" spc="7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Poppins SemiBold" panose="02000000000000000000" pitchFamily="2" charset="0"/>
              <a:sym typeface="Arial" panose="020B0604020202020204" pitchFamily="34" charset="0"/>
            </a:endParaRPr>
          </a:p>
        </p:txBody>
      </p:sp>
      <p:sp>
        <p:nvSpPr>
          <p:cNvPr id="35" name="01"/>
          <p:cNvSpPr txBox="1"/>
          <p:nvPr/>
        </p:nvSpPr>
        <p:spPr>
          <a:xfrm>
            <a:off x="6947925" y="365227"/>
            <a:ext cx="847335" cy="288393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1800" b="1" spc="75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Poppins SemiBold" panose="02000000000000000000" pitchFamily="2" charset="0"/>
                <a:sym typeface="Arial" panose="020B0604020202020204" pitchFamily="34" charset="0"/>
              </a:rPr>
              <a:t>2030</a:t>
            </a:r>
            <a:endParaRPr lang="en-US" sz="1800" spc="7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Poppins SemiBold" panose="02000000000000000000" pitchFamily="2" charset="0"/>
              <a:sym typeface="Arial" panose="020B0604020202020204" pitchFamily="34" charset="0"/>
            </a:endParaRPr>
          </a:p>
        </p:txBody>
      </p:sp>
      <p:sp>
        <p:nvSpPr>
          <p:cNvPr id="36" name="01"/>
          <p:cNvSpPr txBox="1"/>
          <p:nvPr/>
        </p:nvSpPr>
        <p:spPr>
          <a:xfrm>
            <a:off x="7558273" y="1014513"/>
            <a:ext cx="847335" cy="288393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1800" b="1" spc="75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Poppins SemiBold" panose="02000000000000000000" pitchFamily="2" charset="0"/>
                <a:sym typeface="Arial" panose="020B0604020202020204" pitchFamily="34" charset="0"/>
              </a:rPr>
              <a:t>2040</a:t>
            </a:r>
            <a:endParaRPr lang="en-US" sz="1800" spc="7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Poppins SemiBold" panose="02000000000000000000" pitchFamily="2" charset="0"/>
              <a:sym typeface="Arial" panose="020B0604020202020204" pitchFamily="34" charset="0"/>
            </a:endParaRPr>
          </a:p>
        </p:txBody>
      </p:sp>
      <p:sp>
        <p:nvSpPr>
          <p:cNvPr id="37" name="01"/>
          <p:cNvSpPr txBox="1"/>
          <p:nvPr/>
        </p:nvSpPr>
        <p:spPr>
          <a:xfrm>
            <a:off x="7622032" y="3704794"/>
            <a:ext cx="847335" cy="288393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1800" b="1" spc="75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Poppins SemiBold" panose="02000000000000000000" pitchFamily="2" charset="0"/>
                <a:sym typeface="Arial" panose="020B0604020202020204" pitchFamily="34" charset="0"/>
              </a:rPr>
              <a:t>2050</a:t>
            </a:r>
            <a:endParaRPr lang="en-US" sz="1800" spc="7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Poppins SemiBold" panose="02000000000000000000" pitchFamily="2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4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4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4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4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2" grpId="0">
        <p:bldAsOne/>
      </p:bldGraphic>
      <p:bldP spid="14" grpId="0"/>
      <p:bldP spid="34" grpId="0"/>
      <p:bldP spid="35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58"/>
          <p:cNvSpPr txBox="1"/>
          <p:nvPr/>
        </p:nvSpPr>
        <p:spPr>
          <a:xfrm>
            <a:off x="132715" y="204470"/>
            <a:ext cx="4955540" cy="460375"/>
          </a:xfrm>
          <a:prstGeom prst="rect">
            <a:avLst/>
          </a:prstGeom>
          <a:solidFill>
            <a:srgbClr val="285086"/>
          </a:solidFill>
        </p:spPr>
        <p:txBody>
          <a:bodyPr wrap="square" rtlCol="0">
            <a:spAutoFit/>
          </a:bodyPr>
          <a:lstStyle/>
          <a:p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1940" y="204470"/>
            <a:ext cx="416750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solidFill>
                  <a:schemeClr val="bg1"/>
                </a:solidFill>
              </a:rPr>
              <a:t>利润表样表</a:t>
            </a:r>
            <a:endParaRPr lang="zh-CN" altLang="en-US" sz="2800">
              <a:solidFill>
                <a:schemeClr val="bg1"/>
              </a:solidFill>
            </a:endParaRPr>
          </a:p>
        </p:txBody>
      </p:sp>
      <p:graphicFrame>
        <p:nvGraphicFramePr>
          <p:cNvPr id="50270" name="表格 50269"/>
          <p:cNvGraphicFramePr/>
          <p:nvPr/>
        </p:nvGraphicFramePr>
        <p:xfrm>
          <a:off x="281940" y="809625"/>
          <a:ext cx="7788275" cy="5288280"/>
        </p:xfrm>
        <a:graphic>
          <a:graphicData uri="http://schemas.openxmlformats.org/drawingml/2006/table">
            <a:tbl>
              <a:tblPr/>
              <a:tblGrid>
                <a:gridCol w="4030980"/>
                <a:gridCol w="1885950"/>
                <a:gridCol w="1871345"/>
              </a:tblGrid>
              <a:tr h="36576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endParaRPr lang="en-US" altLang="zh-CN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eaLnBrk="0" hangingPunc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项目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本期数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上年同期数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一、营业收入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783,027,675.40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618,087,466.27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减：营业成本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633,224,765.34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500,938,948.94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营业税金及附加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2,550,720.65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1,753,126.38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销售费用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46,719,056.36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28,541,170.02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管理费用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28,325,883.65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28,921,141.19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财务费用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7,389,036.46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5,641,656.50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资产减值损失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3,203,113.79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1,484,899.07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加：公允价值变动收益（损失以“</a:t>
                      </a: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CN" sz="900" dirty="0">
                          <a:latin typeface="Times New Roman" panose="02020603050405020304" pitchFamily="18" charset="0"/>
                        </a:rPr>
                        <a:t>”</a:t>
                      </a: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号填列）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投资收益（损失以“</a:t>
                      </a: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CN" sz="900" dirty="0">
                          <a:latin typeface="Times New Roman" panose="02020603050405020304" pitchFamily="18" charset="0"/>
                        </a:rPr>
                        <a:t>”</a:t>
                      </a: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号填列）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-4,117,708.61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180,787.23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二、营业利润（亏损以“</a:t>
                      </a: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CN" sz="900" dirty="0">
                          <a:latin typeface="Times New Roman" panose="02020603050405020304" pitchFamily="18" charset="0"/>
                        </a:rPr>
                        <a:t>”</a:t>
                      </a: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号填列）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57,497,390.54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50,987,312.40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加：营业外收入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5,741,289.19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1,395,776.51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减：营业外支出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1,988,396.40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1,210,782.10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三、利润总额（亏损总额以“</a:t>
                      </a: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CN" sz="900" dirty="0">
                          <a:latin typeface="Times New Roman" panose="02020603050405020304" pitchFamily="18" charset="0"/>
                        </a:rPr>
                        <a:t>”</a:t>
                      </a: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号填列）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61,250,283.33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51,172,306.81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减：所得税费用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13,392,465.19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14,009,085.25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四、净利润（净亏损以“</a:t>
                      </a: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CN" sz="900" dirty="0">
                          <a:latin typeface="Times New Roman" panose="02020603050405020304" pitchFamily="18" charset="0"/>
                        </a:rPr>
                        <a:t>”</a:t>
                      </a:r>
                      <a:r>
                        <a:rPr lang="zh-CN" altLang="en-US" sz="900" dirty="0">
                          <a:latin typeface="Times New Roman" panose="02020603050405020304" pitchFamily="18" charset="0"/>
                        </a:rPr>
                        <a:t>号填列）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47,857,818.14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¡"/>
                        <a:defRPr sz="23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l"/>
                        <a:defRPr sz="21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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en-US" altLang="zh-CN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37,163,221.56</a:t>
                      </a:r>
                      <a:endParaRPr lang="zh-CN" altLang="en-US" sz="180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2850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3" name="图表 12"/>
          <p:cNvGraphicFramePr/>
          <p:nvPr/>
        </p:nvGraphicFramePr>
        <p:xfrm>
          <a:off x="375025" y="1352977"/>
          <a:ext cx="3968375" cy="2975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7" name="04"/>
          <p:cNvSpPr/>
          <p:nvPr/>
        </p:nvSpPr>
        <p:spPr>
          <a:xfrm>
            <a:off x="4802551" y="344006"/>
            <a:ext cx="3683829" cy="2138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ym typeface="+mn-ea"/>
              </a:rPr>
              <a:t>三、现金流量表</a:t>
            </a:r>
            <a:endParaRPr lang="zh-CN" altLang="en-US" sz="3300" dirty="0">
              <a:sym typeface="+mn-ea"/>
            </a:endParaRPr>
          </a:p>
          <a:p>
            <a:endParaRPr lang="zh-CN" altLang="en-US" sz="3300" dirty="0"/>
          </a:p>
          <a:p>
            <a:r>
              <a:rPr lang="en-US" altLang="zh-CN" sz="2400" dirty="0">
                <a:sym typeface="+mn-ea"/>
              </a:rPr>
              <a:t>1</a:t>
            </a:r>
            <a:r>
              <a:rPr lang="zh-CN" altLang="en-US" sz="2400" dirty="0">
                <a:sym typeface="+mn-ea"/>
              </a:rPr>
              <a:t>、含义：反映企业一定时期现金与现金等价物流入与流出的报表。</a:t>
            </a:r>
            <a:endParaRPr lang="en-US" sz="2400" spc="75" dirty="0">
              <a:solidFill>
                <a:srgbClr val="FFFFFF">
                  <a:lumMod val="25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cs typeface="Poppins SemiBold" panose="02000000000000000000" pitchFamily="2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Oval 67"/>
          <p:cNvSpPr/>
          <p:nvPr/>
        </p:nvSpPr>
        <p:spPr>
          <a:xfrm>
            <a:off x="1205501" y="1293112"/>
            <a:ext cx="466985" cy="466985"/>
          </a:xfrm>
          <a:prstGeom prst="ellipse">
            <a:avLst/>
          </a:prstGeom>
          <a:solidFill>
            <a:srgbClr val="2850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4" name="Oval 73"/>
          <p:cNvSpPr/>
          <p:nvPr/>
        </p:nvSpPr>
        <p:spPr>
          <a:xfrm>
            <a:off x="1205501" y="3020458"/>
            <a:ext cx="466985" cy="466985"/>
          </a:xfrm>
          <a:prstGeom prst="ellipse">
            <a:avLst/>
          </a:prstGeom>
          <a:solidFill>
            <a:srgbClr val="2850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0" name="文本框 93"/>
          <p:cNvSpPr txBox="1"/>
          <p:nvPr/>
        </p:nvSpPr>
        <p:spPr>
          <a:xfrm>
            <a:off x="24765" y="1292860"/>
            <a:ext cx="13722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>
                <a:solidFill>
                  <a:srgbClr val="43457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任务一</a:t>
            </a:r>
            <a:endParaRPr lang="zh-CN" altLang="en-US" sz="2800" b="1" dirty="0">
              <a:solidFill>
                <a:srgbClr val="43457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1821815" y="1185545"/>
            <a:ext cx="3249930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ym typeface="+mn-ea"/>
              </a:rPr>
              <a:t>公司基本素质分析</a:t>
            </a:r>
            <a:endParaRPr lang="zh-CN" altLang="en-US" sz="2800" b="1" dirty="0">
              <a:solidFill>
                <a:srgbClr val="262626">
                  <a:lumMod val="50000"/>
                  <a:lumOff val="50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12" name="文本框 93"/>
          <p:cNvSpPr txBox="1"/>
          <p:nvPr/>
        </p:nvSpPr>
        <p:spPr>
          <a:xfrm>
            <a:off x="10160" y="3020695"/>
            <a:ext cx="13246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>
                <a:solidFill>
                  <a:srgbClr val="43457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任务二</a:t>
            </a:r>
            <a:endParaRPr lang="zh-CN" altLang="en-US" sz="2800" b="1" dirty="0">
              <a:solidFill>
                <a:srgbClr val="43457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3" name="矩形 112"/>
          <p:cNvSpPr/>
          <p:nvPr/>
        </p:nvSpPr>
        <p:spPr>
          <a:xfrm>
            <a:off x="1821815" y="2885440"/>
            <a:ext cx="3321685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ym typeface="+mn-ea"/>
              </a:rPr>
              <a:t>公司财务分析</a:t>
            </a:r>
            <a:endParaRPr lang="zh-CN" altLang="en-US" sz="2800" b="1" dirty="0">
              <a:solidFill>
                <a:srgbClr val="262626">
                  <a:lumMod val="50000"/>
                  <a:lumOff val="50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20" name="Freeform 39"/>
          <p:cNvSpPr>
            <a:spLocks noChangeArrowheads="1"/>
          </p:cNvSpPr>
          <p:nvPr/>
        </p:nvSpPr>
        <p:spPr bwMode="auto">
          <a:xfrm>
            <a:off x="1334970" y="1428821"/>
            <a:ext cx="208046" cy="20810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51435" tIns="25718" rIns="51435" bIns="25718" anchor="ctr"/>
          <a:lstStyle/>
          <a:p>
            <a:pPr defTabSz="1028700">
              <a:defRPr/>
            </a:pPr>
            <a:endParaRPr lang="en-US" sz="2025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1" name="Freeform 39"/>
          <p:cNvSpPr>
            <a:spLocks noChangeArrowheads="1"/>
          </p:cNvSpPr>
          <p:nvPr/>
        </p:nvSpPr>
        <p:spPr bwMode="auto">
          <a:xfrm>
            <a:off x="1334970" y="3150404"/>
            <a:ext cx="208046" cy="20810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51435" tIns="25718" rIns="51435" bIns="25718" anchor="ctr"/>
          <a:lstStyle/>
          <a:p>
            <a:pPr defTabSz="1028700">
              <a:defRPr/>
            </a:pPr>
            <a:endParaRPr lang="en-US" sz="2025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2" name="Freeform 39"/>
          <p:cNvSpPr>
            <a:spLocks noChangeArrowheads="1"/>
          </p:cNvSpPr>
          <p:nvPr/>
        </p:nvSpPr>
        <p:spPr bwMode="auto">
          <a:xfrm>
            <a:off x="1334970" y="2698541"/>
            <a:ext cx="208046" cy="20810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51435" tIns="25718" rIns="51435" bIns="25718" anchor="ctr"/>
          <a:lstStyle/>
          <a:p>
            <a:pPr defTabSz="1028700">
              <a:defRPr/>
            </a:pPr>
            <a:endParaRPr lang="en-US" sz="2025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4" name="Freeform 39"/>
          <p:cNvSpPr>
            <a:spLocks noChangeArrowheads="1"/>
          </p:cNvSpPr>
          <p:nvPr/>
        </p:nvSpPr>
        <p:spPr bwMode="auto">
          <a:xfrm>
            <a:off x="1334970" y="3986122"/>
            <a:ext cx="208046" cy="20810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51435" tIns="25718" rIns="51435" bIns="25718" anchor="ctr"/>
          <a:lstStyle/>
          <a:p>
            <a:pPr defTabSz="1028700">
              <a:defRPr/>
            </a:pPr>
            <a:endParaRPr lang="en-US" sz="2025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0413"/>
          <a:stretch>
            <a:fillRect/>
          </a:stretch>
        </p:blipFill>
        <p:spPr>
          <a:xfrm flipH="1">
            <a:off x="5500370" y="0"/>
            <a:ext cx="3643630" cy="5143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Isosceles Triangle 45"/>
          <p:cNvSpPr/>
          <p:nvPr/>
        </p:nvSpPr>
        <p:spPr>
          <a:xfrm rot="5400000">
            <a:off x="772421" y="2238149"/>
            <a:ext cx="51944" cy="8697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01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7" name="56"/>
          <p:cNvSpPr txBox="1"/>
          <p:nvPr/>
        </p:nvSpPr>
        <p:spPr>
          <a:xfrm>
            <a:off x="842010" y="2082800"/>
            <a:ext cx="37719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ym typeface="+mn-ea"/>
              </a:rPr>
              <a:t>一、年销售额及其增长率</a:t>
            </a:r>
            <a:endParaRPr lang="zh-CN" altLang="en-US" sz="24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9" name="58"/>
          <p:cNvSpPr txBox="1"/>
          <p:nvPr/>
        </p:nvSpPr>
        <p:spPr>
          <a:xfrm>
            <a:off x="155575" y="920750"/>
            <a:ext cx="4955540" cy="460375"/>
          </a:xfrm>
          <a:prstGeom prst="rect">
            <a:avLst/>
          </a:prstGeom>
          <a:solidFill>
            <a:srgbClr val="285086"/>
          </a:solidFill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sym typeface="+mn-ea"/>
              </a:rPr>
              <a:t>活动一 了解公司竞争能力分析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2" name="51"/>
          <p:cNvSpPr/>
          <p:nvPr/>
        </p:nvSpPr>
        <p:spPr>
          <a:xfrm>
            <a:off x="5467985" y="3442970"/>
            <a:ext cx="3142615" cy="168529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Rectangle 23"/>
          <p:cNvSpPr/>
          <p:nvPr/>
        </p:nvSpPr>
        <p:spPr>
          <a:xfrm>
            <a:off x="5458460" y="4114800"/>
            <a:ext cx="3171190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88390"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公司的市场占有率说明了公司在行业中的地位。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52"/>
          <p:cNvSpPr/>
          <p:nvPr/>
        </p:nvSpPr>
        <p:spPr>
          <a:xfrm>
            <a:off x="5467985" y="3261360"/>
            <a:ext cx="3152140" cy="853440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1728" b="-21728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Isosceles Triangle 48"/>
          <p:cNvSpPr/>
          <p:nvPr/>
        </p:nvSpPr>
        <p:spPr>
          <a:xfrm rot="16200000" flipH="1">
            <a:off x="7119199" y="2906669"/>
            <a:ext cx="51944" cy="8715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01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" name="5 1"/>
          <p:cNvGrpSpPr/>
          <p:nvPr/>
        </p:nvGrpSpPr>
        <p:grpSpPr>
          <a:xfrm rot="16200000">
            <a:off x="4605446" y="-1478834"/>
            <a:ext cx="102141" cy="8158973"/>
            <a:chOff x="4520930" y="-4831"/>
            <a:chExt cx="102141" cy="8158973"/>
          </a:xfrm>
        </p:grpSpPr>
        <p:grpSp>
          <p:nvGrpSpPr>
            <p:cNvPr id="11" name="Group 1"/>
            <p:cNvGrpSpPr/>
            <p:nvPr/>
          </p:nvGrpSpPr>
          <p:grpSpPr>
            <a:xfrm>
              <a:off x="4558420" y="-4831"/>
              <a:ext cx="27161" cy="2664000"/>
              <a:chOff x="6077893" y="2108487"/>
              <a:chExt cx="36214" cy="1552769"/>
            </a:xfrm>
          </p:grpSpPr>
          <p:cxnSp>
            <p:nvCxnSpPr>
              <p:cNvPr id="12" name="Straight Connector 14"/>
              <p:cNvCxnSpPr/>
              <p:nvPr/>
            </p:nvCxnSpPr>
            <p:spPr>
              <a:xfrm>
                <a:off x="6114107" y="2108487"/>
                <a:ext cx="0" cy="155276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24"/>
              <p:cNvCxnSpPr/>
              <p:nvPr/>
            </p:nvCxnSpPr>
            <p:spPr>
              <a:xfrm>
                <a:off x="6077893" y="2108487"/>
                <a:ext cx="0" cy="155276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2"/>
            <p:cNvGrpSpPr/>
            <p:nvPr/>
          </p:nvGrpSpPr>
          <p:grpSpPr>
            <a:xfrm>
              <a:off x="4558420" y="1747075"/>
              <a:ext cx="27161" cy="2160000"/>
              <a:chOff x="6077893" y="3797444"/>
              <a:chExt cx="36214" cy="1371599"/>
            </a:xfrm>
          </p:grpSpPr>
          <p:cxnSp>
            <p:nvCxnSpPr>
              <p:cNvPr id="15" name="Straight Connector 19"/>
              <p:cNvCxnSpPr/>
              <p:nvPr/>
            </p:nvCxnSpPr>
            <p:spPr>
              <a:xfrm>
                <a:off x="6114107" y="3797444"/>
                <a:ext cx="0" cy="137159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25"/>
              <p:cNvCxnSpPr/>
              <p:nvPr/>
            </p:nvCxnSpPr>
            <p:spPr>
              <a:xfrm>
                <a:off x="6077893" y="3797444"/>
                <a:ext cx="0" cy="137159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3"/>
            <p:cNvGrpSpPr/>
            <p:nvPr/>
          </p:nvGrpSpPr>
          <p:grpSpPr>
            <a:xfrm>
              <a:off x="4558378" y="3618140"/>
              <a:ext cx="27160" cy="4536002"/>
              <a:chOff x="6077893" y="5305230"/>
              <a:chExt cx="36213" cy="4549984"/>
            </a:xfrm>
          </p:grpSpPr>
          <p:cxnSp>
            <p:nvCxnSpPr>
              <p:cNvPr id="18" name="Straight Connector 21"/>
              <p:cNvCxnSpPr/>
              <p:nvPr/>
            </p:nvCxnSpPr>
            <p:spPr>
              <a:xfrm>
                <a:off x="6114106" y="5305230"/>
                <a:ext cx="0" cy="4549982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26"/>
              <p:cNvCxnSpPr/>
              <p:nvPr/>
            </p:nvCxnSpPr>
            <p:spPr>
              <a:xfrm>
                <a:off x="6077893" y="5305232"/>
                <a:ext cx="0" cy="4549982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Oval 41"/>
            <p:cNvSpPr/>
            <p:nvPr/>
          </p:nvSpPr>
          <p:spPr>
            <a:xfrm>
              <a:off x="4520930" y="3929371"/>
              <a:ext cx="102141" cy="10214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2850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015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Oval 16"/>
            <p:cNvSpPr/>
            <p:nvPr/>
          </p:nvSpPr>
          <p:spPr>
            <a:xfrm>
              <a:off x="4520930" y="223669"/>
              <a:ext cx="102141" cy="10214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2850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015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3" name="Oval 16"/>
            <p:cNvSpPr/>
            <p:nvPr/>
          </p:nvSpPr>
          <p:spPr>
            <a:xfrm>
              <a:off x="4520930" y="6504739"/>
              <a:ext cx="102141" cy="10214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2850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015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4" name="543"/>
          <p:cNvSpPr/>
          <p:nvPr/>
        </p:nvSpPr>
        <p:spPr>
          <a:xfrm>
            <a:off x="542925" y="2976245"/>
            <a:ext cx="2891790" cy="999490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Rectangle 23"/>
          <p:cNvSpPr/>
          <p:nvPr/>
        </p:nvSpPr>
        <p:spPr>
          <a:xfrm>
            <a:off x="542925" y="3975735"/>
            <a:ext cx="2891790" cy="922020"/>
          </a:xfrm>
          <a:prstGeom prst="rect">
            <a:avLst/>
          </a:prstGeom>
          <a:solidFill>
            <a:schemeClr val="bg1"/>
          </a:solidFill>
          <a:ln>
            <a:solidFill>
              <a:srgbClr val="285086"/>
            </a:solidFill>
          </a:ln>
        </p:spPr>
        <p:txBody>
          <a:bodyPr wrap="square">
            <a:spAutoFit/>
          </a:bodyPr>
          <a:lstStyle/>
          <a:p>
            <a:pPr defTabSz="1088390">
              <a:lnSpc>
                <a:spcPct val="150000"/>
              </a:lnSpc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是衡量一个公司在同行业中相对竞争地位的指标。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4020895" y="669541"/>
            <a:ext cx="109026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600" dirty="0">
                <a:solidFill>
                  <a:srgbClr val="2F414B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BUSINESS REPORT</a:t>
            </a:r>
            <a:endParaRPr lang="en-US" altLang="zh-CN" sz="600" dirty="0">
              <a:solidFill>
                <a:srgbClr val="2F414B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2647315" y="238125"/>
            <a:ext cx="3926840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zh-CN" altLang="en-US" sz="2400">
                <a:sym typeface="+mn-ea"/>
              </a:rPr>
              <a:t>任务一 公司基本素质分析</a:t>
            </a:r>
            <a:endParaRPr lang="zh-CN" altLang="en-US" sz="2400"/>
          </a:p>
          <a:p>
            <a:pPr>
              <a:lnSpc>
                <a:spcPct val="100000"/>
              </a:lnSpc>
              <a:defRPr/>
            </a:pPr>
            <a:endParaRPr lang="zh-CN" altLang="en-US" sz="2400" b="1" dirty="0">
              <a:solidFill>
                <a:srgbClr val="2F414B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1760220" y="427990"/>
            <a:ext cx="5626735" cy="78105"/>
            <a:chOff x="4615664" y="960506"/>
            <a:chExt cx="9102718" cy="0"/>
          </a:xfrm>
        </p:grpSpPr>
        <p:cxnSp>
          <p:nvCxnSpPr>
            <p:cNvPr id="45" name="321"/>
            <p:cNvCxnSpPr/>
            <p:nvPr/>
          </p:nvCxnSpPr>
          <p:spPr bwMode="auto">
            <a:xfrm flipH="1">
              <a:off x="4615664" y="960506"/>
              <a:ext cx="1314679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3 22"/>
            <p:cNvCxnSpPr/>
            <p:nvPr/>
          </p:nvCxnSpPr>
          <p:spPr bwMode="auto">
            <a:xfrm flipH="1">
              <a:off x="12403703" y="960506"/>
              <a:ext cx="1314679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文本框 3"/>
          <p:cNvSpPr txBox="1"/>
          <p:nvPr/>
        </p:nvSpPr>
        <p:spPr>
          <a:xfrm>
            <a:off x="4708525" y="2720975"/>
            <a:ext cx="23164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sym typeface="+mn-ea"/>
              </a:rPr>
              <a:t>二、市场占有率</a:t>
            </a:r>
            <a:endParaRPr lang="zh-CN" altLang="en-US" sz="240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bldLvl="0" animBg="1"/>
      <p:bldP spid="57" grpId="0"/>
      <p:bldP spid="3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Isosceles Triangle 45"/>
          <p:cNvSpPr/>
          <p:nvPr/>
        </p:nvSpPr>
        <p:spPr>
          <a:xfrm rot="5400000">
            <a:off x="675266" y="1393599"/>
            <a:ext cx="51944" cy="8697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01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7" name="56"/>
          <p:cNvSpPr txBox="1"/>
          <p:nvPr/>
        </p:nvSpPr>
        <p:spPr>
          <a:xfrm>
            <a:off x="832485" y="1207135"/>
            <a:ext cx="46259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ym typeface="+mn-ea"/>
              </a:rPr>
              <a:t>一、公司管理人员素质能力分析</a:t>
            </a:r>
            <a:endParaRPr lang="zh-CN" altLang="en-US" sz="24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9" name="58"/>
          <p:cNvSpPr txBox="1"/>
          <p:nvPr/>
        </p:nvSpPr>
        <p:spPr>
          <a:xfrm>
            <a:off x="175260" y="356235"/>
            <a:ext cx="4955540" cy="460375"/>
          </a:xfrm>
          <a:prstGeom prst="rect">
            <a:avLst/>
          </a:prstGeom>
          <a:solidFill>
            <a:srgbClr val="285086"/>
          </a:solidFill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sym typeface="+mn-ea"/>
              </a:rPr>
              <a:t>活动二 认识公司经营管理能力分析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2" name="5 1"/>
          <p:cNvGrpSpPr/>
          <p:nvPr/>
        </p:nvGrpSpPr>
        <p:grpSpPr>
          <a:xfrm rot="16200000">
            <a:off x="4559726" y="800816"/>
            <a:ext cx="102141" cy="8158973"/>
            <a:chOff x="4520930" y="-4831"/>
            <a:chExt cx="102141" cy="8158973"/>
          </a:xfrm>
        </p:grpSpPr>
        <p:grpSp>
          <p:nvGrpSpPr>
            <p:cNvPr id="11" name="Group 1"/>
            <p:cNvGrpSpPr/>
            <p:nvPr/>
          </p:nvGrpSpPr>
          <p:grpSpPr>
            <a:xfrm>
              <a:off x="4558420" y="-4831"/>
              <a:ext cx="27161" cy="2664000"/>
              <a:chOff x="6077893" y="2108487"/>
              <a:chExt cx="36214" cy="1552769"/>
            </a:xfrm>
          </p:grpSpPr>
          <p:cxnSp>
            <p:nvCxnSpPr>
              <p:cNvPr id="12" name="Straight Connector 14"/>
              <p:cNvCxnSpPr/>
              <p:nvPr/>
            </p:nvCxnSpPr>
            <p:spPr>
              <a:xfrm>
                <a:off x="6114107" y="2108487"/>
                <a:ext cx="0" cy="155276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24"/>
              <p:cNvCxnSpPr/>
              <p:nvPr/>
            </p:nvCxnSpPr>
            <p:spPr>
              <a:xfrm>
                <a:off x="6077893" y="2108487"/>
                <a:ext cx="0" cy="155276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2"/>
            <p:cNvGrpSpPr/>
            <p:nvPr/>
          </p:nvGrpSpPr>
          <p:grpSpPr>
            <a:xfrm>
              <a:off x="4558420" y="1747075"/>
              <a:ext cx="27161" cy="2160000"/>
              <a:chOff x="6077893" y="3797444"/>
              <a:chExt cx="36214" cy="1371599"/>
            </a:xfrm>
          </p:grpSpPr>
          <p:cxnSp>
            <p:nvCxnSpPr>
              <p:cNvPr id="15" name="Straight Connector 19"/>
              <p:cNvCxnSpPr/>
              <p:nvPr/>
            </p:nvCxnSpPr>
            <p:spPr>
              <a:xfrm>
                <a:off x="6114107" y="3797444"/>
                <a:ext cx="0" cy="137159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25"/>
              <p:cNvCxnSpPr/>
              <p:nvPr/>
            </p:nvCxnSpPr>
            <p:spPr>
              <a:xfrm>
                <a:off x="6077893" y="3797444"/>
                <a:ext cx="0" cy="137159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3"/>
            <p:cNvGrpSpPr/>
            <p:nvPr/>
          </p:nvGrpSpPr>
          <p:grpSpPr>
            <a:xfrm>
              <a:off x="4558378" y="3618140"/>
              <a:ext cx="27160" cy="4536002"/>
              <a:chOff x="6077893" y="5305230"/>
              <a:chExt cx="36213" cy="4549984"/>
            </a:xfrm>
          </p:grpSpPr>
          <p:cxnSp>
            <p:nvCxnSpPr>
              <p:cNvPr id="18" name="Straight Connector 21"/>
              <p:cNvCxnSpPr/>
              <p:nvPr/>
            </p:nvCxnSpPr>
            <p:spPr>
              <a:xfrm>
                <a:off x="6114106" y="5305230"/>
                <a:ext cx="0" cy="4549982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26"/>
              <p:cNvCxnSpPr/>
              <p:nvPr/>
            </p:nvCxnSpPr>
            <p:spPr>
              <a:xfrm>
                <a:off x="6077893" y="5305232"/>
                <a:ext cx="0" cy="4549982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Oval 41"/>
            <p:cNvSpPr/>
            <p:nvPr/>
          </p:nvSpPr>
          <p:spPr>
            <a:xfrm>
              <a:off x="4520930" y="3929371"/>
              <a:ext cx="102141" cy="10214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2850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015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Oval 16"/>
            <p:cNvSpPr/>
            <p:nvPr/>
          </p:nvSpPr>
          <p:spPr>
            <a:xfrm>
              <a:off x="4520930" y="223669"/>
              <a:ext cx="102141" cy="10214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2850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015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3" name="Oval 16"/>
            <p:cNvSpPr/>
            <p:nvPr/>
          </p:nvSpPr>
          <p:spPr>
            <a:xfrm>
              <a:off x="4520930" y="6504739"/>
              <a:ext cx="102141" cy="10214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2850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015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" name="Rectangle 23"/>
          <p:cNvSpPr/>
          <p:nvPr/>
        </p:nvSpPr>
        <p:spPr>
          <a:xfrm>
            <a:off x="1245235" y="1806575"/>
            <a:ext cx="6739890" cy="922020"/>
          </a:xfrm>
          <a:prstGeom prst="rect">
            <a:avLst/>
          </a:prstGeom>
          <a:solidFill>
            <a:schemeClr val="bg1"/>
          </a:solidFill>
          <a:ln>
            <a:solidFill>
              <a:srgbClr val="285086"/>
            </a:solidFill>
          </a:ln>
        </p:spPr>
        <p:txBody>
          <a:bodyPr wrap="square">
            <a:spAutoFit/>
          </a:bodyPr>
          <a:p>
            <a:pPr defTabSz="1088390">
              <a:lnSpc>
                <a:spcPct val="150000"/>
              </a:lnSpc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  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高层管理人员主要对公司经营方向、筹资方式等各项重大方针做出决定。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Isosceles Triangle 45"/>
          <p:cNvSpPr/>
          <p:nvPr/>
        </p:nvSpPr>
        <p:spPr>
          <a:xfrm rot="5400000">
            <a:off x="675266" y="3273834"/>
            <a:ext cx="51944" cy="8697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id-ID" sz="101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80745" y="3087370"/>
            <a:ext cx="45777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ym typeface="+mn-ea"/>
              </a:rPr>
              <a:t>二、经营效率分析</a:t>
            </a:r>
            <a:endParaRPr lang="zh-CN" altLang="en-US" sz="2400">
              <a:sym typeface="+mn-ea"/>
            </a:endParaRPr>
          </a:p>
        </p:txBody>
      </p:sp>
      <p:sp>
        <p:nvSpPr>
          <p:cNvPr id="8" name="Rectangle 23"/>
          <p:cNvSpPr/>
          <p:nvPr/>
        </p:nvSpPr>
        <p:spPr>
          <a:xfrm>
            <a:off x="1245235" y="3693160"/>
            <a:ext cx="6739890" cy="506730"/>
          </a:xfrm>
          <a:prstGeom prst="rect">
            <a:avLst/>
          </a:prstGeom>
          <a:solidFill>
            <a:schemeClr val="bg1"/>
          </a:solidFill>
          <a:ln>
            <a:solidFill>
              <a:srgbClr val="285086"/>
            </a:solidFill>
          </a:ln>
        </p:spPr>
        <p:txBody>
          <a:bodyPr wrap="square">
            <a:spAutoFit/>
          </a:bodyPr>
          <a:p>
            <a:pPr defTabSz="1088390">
              <a:lnSpc>
                <a:spcPct val="150000"/>
              </a:lnSpc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 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考察公司的生产能力和经营能力的利用程度。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bldLvl="0" animBg="1"/>
      <p:bldP spid="57" grpId="0"/>
      <p:bldP spid="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Isosceles Triangle 45"/>
          <p:cNvSpPr/>
          <p:nvPr/>
        </p:nvSpPr>
        <p:spPr>
          <a:xfrm rot="5400000">
            <a:off x="675266" y="1393599"/>
            <a:ext cx="51944" cy="8697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01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7" name="56"/>
          <p:cNvSpPr txBox="1"/>
          <p:nvPr/>
        </p:nvSpPr>
        <p:spPr>
          <a:xfrm>
            <a:off x="832485" y="1207135"/>
            <a:ext cx="54565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ym typeface="+mn-ea"/>
              </a:rPr>
              <a:t>三、多项经营和新产品开发能力分析</a:t>
            </a:r>
            <a:endParaRPr lang="zh-CN" altLang="en-US" sz="24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9" name="58"/>
          <p:cNvSpPr txBox="1"/>
          <p:nvPr/>
        </p:nvSpPr>
        <p:spPr>
          <a:xfrm>
            <a:off x="175260" y="356235"/>
            <a:ext cx="4955540" cy="460375"/>
          </a:xfrm>
          <a:prstGeom prst="rect">
            <a:avLst/>
          </a:prstGeom>
          <a:solidFill>
            <a:srgbClr val="285086"/>
          </a:solidFill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sym typeface="+mn-ea"/>
              </a:rPr>
              <a:t>活动二 认识公司经营管理能力分析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2" name="5 1"/>
          <p:cNvGrpSpPr/>
          <p:nvPr/>
        </p:nvGrpSpPr>
        <p:grpSpPr>
          <a:xfrm rot="16200000">
            <a:off x="4559726" y="800816"/>
            <a:ext cx="102141" cy="8158973"/>
            <a:chOff x="4520930" y="-4831"/>
            <a:chExt cx="102141" cy="8158973"/>
          </a:xfrm>
        </p:grpSpPr>
        <p:grpSp>
          <p:nvGrpSpPr>
            <p:cNvPr id="11" name="Group 1"/>
            <p:cNvGrpSpPr/>
            <p:nvPr/>
          </p:nvGrpSpPr>
          <p:grpSpPr>
            <a:xfrm>
              <a:off x="4558420" y="-4831"/>
              <a:ext cx="27161" cy="2664000"/>
              <a:chOff x="6077893" y="2108487"/>
              <a:chExt cx="36214" cy="1552769"/>
            </a:xfrm>
          </p:grpSpPr>
          <p:cxnSp>
            <p:nvCxnSpPr>
              <p:cNvPr id="12" name="Straight Connector 14"/>
              <p:cNvCxnSpPr/>
              <p:nvPr/>
            </p:nvCxnSpPr>
            <p:spPr>
              <a:xfrm>
                <a:off x="6114107" y="2108487"/>
                <a:ext cx="0" cy="155276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24"/>
              <p:cNvCxnSpPr/>
              <p:nvPr/>
            </p:nvCxnSpPr>
            <p:spPr>
              <a:xfrm>
                <a:off x="6077893" y="2108487"/>
                <a:ext cx="0" cy="155276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2"/>
            <p:cNvGrpSpPr/>
            <p:nvPr/>
          </p:nvGrpSpPr>
          <p:grpSpPr>
            <a:xfrm>
              <a:off x="4558420" y="1747075"/>
              <a:ext cx="27161" cy="2160000"/>
              <a:chOff x="6077893" y="3797444"/>
              <a:chExt cx="36214" cy="1371599"/>
            </a:xfrm>
          </p:grpSpPr>
          <p:cxnSp>
            <p:nvCxnSpPr>
              <p:cNvPr id="15" name="Straight Connector 19"/>
              <p:cNvCxnSpPr/>
              <p:nvPr/>
            </p:nvCxnSpPr>
            <p:spPr>
              <a:xfrm>
                <a:off x="6114107" y="3797444"/>
                <a:ext cx="0" cy="137159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25"/>
              <p:cNvCxnSpPr/>
              <p:nvPr/>
            </p:nvCxnSpPr>
            <p:spPr>
              <a:xfrm>
                <a:off x="6077893" y="3797444"/>
                <a:ext cx="0" cy="137159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3"/>
            <p:cNvGrpSpPr/>
            <p:nvPr/>
          </p:nvGrpSpPr>
          <p:grpSpPr>
            <a:xfrm>
              <a:off x="4558378" y="3618140"/>
              <a:ext cx="27160" cy="4536002"/>
              <a:chOff x="6077893" y="5305230"/>
              <a:chExt cx="36213" cy="4549984"/>
            </a:xfrm>
          </p:grpSpPr>
          <p:cxnSp>
            <p:nvCxnSpPr>
              <p:cNvPr id="18" name="Straight Connector 21"/>
              <p:cNvCxnSpPr/>
              <p:nvPr/>
            </p:nvCxnSpPr>
            <p:spPr>
              <a:xfrm>
                <a:off x="6114106" y="5305230"/>
                <a:ext cx="0" cy="4549982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26"/>
              <p:cNvCxnSpPr/>
              <p:nvPr/>
            </p:nvCxnSpPr>
            <p:spPr>
              <a:xfrm>
                <a:off x="6077893" y="5305232"/>
                <a:ext cx="0" cy="4549982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Oval 41"/>
            <p:cNvSpPr/>
            <p:nvPr/>
          </p:nvSpPr>
          <p:spPr>
            <a:xfrm>
              <a:off x="4520930" y="3929371"/>
              <a:ext cx="102141" cy="10214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2850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015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Oval 16"/>
            <p:cNvSpPr/>
            <p:nvPr/>
          </p:nvSpPr>
          <p:spPr>
            <a:xfrm>
              <a:off x="4520930" y="223669"/>
              <a:ext cx="102141" cy="10214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2850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015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3" name="Oval 16"/>
            <p:cNvSpPr/>
            <p:nvPr/>
          </p:nvSpPr>
          <p:spPr>
            <a:xfrm>
              <a:off x="4520930" y="6504739"/>
              <a:ext cx="102141" cy="10214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2850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015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" name="Rectangle 23"/>
          <p:cNvSpPr/>
          <p:nvPr/>
        </p:nvSpPr>
        <p:spPr>
          <a:xfrm>
            <a:off x="1245235" y="1806575"/>
            <a:ext cx="6739890" cy="922020"/>
          </a:xfrm>
          <a:prstGeom prst="rect">
            <a:avLst/>
          </a:prstGeom>
          <a:solidFill>
            <a:schemeClr val="bg1"/>
          </a:solidFill>
          <a:ln>
            <a:solidFill>
              <a:srgbClr val="285086"/>
            </a:solidFill>
          </a:ln>
        </p:spPr>
        <p:txBody>
          <a:bodyPr wrap="square">
            <a:spAutoFit/>
          </a:bodyPr>
          <a:p>
            <a:pPr defTabSz="1088390">
              <a:lnSpc>
                <a:spcPct val="150000"/>
              </a:lnSpc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  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主要途径：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1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、纵深拓展。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defTabSz="1088390">
              <a:lnSpc>
                <a:spcPct val="150000"/>
              </a:lnSpc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                    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、横向拓展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Isosceles Triangle 45"/>
          <p:cNvSpPr/>
          <p:nvPr/>
        </p:nvSpPr>
        <p:spPr>
          <a:xfrm rot="5400000">
            <a:off x="675266" y="3273834"/>
            <a:ext cx="51944" cy="8697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id-ID" sz="101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80745" y="3087370"/>
            <a:ext cx="45777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ym typeface="+mn-ea"/>
              </a:rPr>
              <a:t>四、公司战略制定和实施情况</a:t>
            </a:r>
            <a:endParaRPr lang="zh-CN" altLang="en-US" sz="2400">
              <a:sym typeface="+mn-ea"/>
            </a:endParaRPr>
          </a:p>
        </p:txBody>
      </p:sp>
      <p:sp>
        <p:nvSpPr>
          <p:cNvPr id="8" name="Rectangle 23"/>
          <p:cNvSpPr/>
          <p:nvPr/>
        </p:nvSpPr>
        <p:spPr>
          <a:xfrm>
            <a:off x="1245235" y="3693160"/>
            <a:ext cx="6739890" cy="506730"/>
          </a:xfrm>
          <a:prstGeom prst="rect">
            <a:avLst/>
          </a:prstGeom>
          <a:solidFill>
            <a:schemeClr val="bg1"/>
          </a:solidFill>
          <a:ln>
            <a:solidFill>
              <a:srgbClr val="285086"/>
            </a:solidFill>
          </a:ln>
        </p:spPr>
        <p:txBody>
          <a:bodyPr wrap="square">
            <a:spAutoFit/>
          </a:bodyPr>
          <a:p>
            <a:pPr defTabSz="1088390">
              <a:lnSpc>
                <a:spcPct val="150000"/>
              </a:lnSpc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支配公司发展，昭示公司前景。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bldLvl="0" animBg="1"/>
      <p:bldP spid="57" grpId="0"/>
      <p:bldP spid="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Isosceles Triangle 45"/>
          <p:cNvSpPr/>
          <p:nvPr/>
        </p:nvSpPr>
        <p:spPr>
          <a:xfrm rot="5400000">
            <a:off x="772421" y="2238149"/>
            <a:ext cx="51944" cy="8697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01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7" name="56"/>
          <p:cNvSpPr txBox="1"/>
          <p:nvPr/>
        </p:nvSpPr>
        <p:spPr>
          <a:xfrm>
            <a:off x="842010" y="2082800"/>
            <a:ext cx="37719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ym typeface="+mn-ea"/>
              </a:rPr>
              <a:t>一、</a:t>
            </a:r>
            <a:r>
              <a:rPr lang="zh-CN" altLang="en-US" sz="2400">
                <a:sym typeface="+mn-ea"/>
              </a:rPr>
              <a:t>资产负债表</a:t>
            </a:r>
            <a:endParaRPr lang="zh-CN" altLang="en-US" sz="24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9" name="58"/>
          <p:cNvSpPr txBox="1"/>
          <p:nvPr/>
        </p:nvSpPr>
        <p:spPr>
          <a:xfrm>
            <a:off x="155575" y="920750"/>
            <a:ext cx="4955540" cy="460375"/>
          </a:xfrm>
          <a:prstGeom prst="rect">
            <a:avLst/>
          </a:prstGeom>
          <a:solidFill>
            <a:srgbClr val="285086"/>
          </a:solidFill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sym typeface="+mn-ea"/>
              </a:rPr>
              <a:t>活动一  认识公司主要财务报表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8" name="Isosceles Triangle 48"/>
          <p:cNvSpPr/>
          <p:nvPr/>
        </p:nvSpPr>
        <p:spPr>
          <a:xfrm rot="16200000" flipH="1">
            <a:off x="8366339" y="2238014"/>
            <a:ext cx="51944" cy="8715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01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" name="5 1"/>
          <p:cNvGrpSpPr/>
          <p:nvPr/>
        </p:nvGrpSpPr>
        <p:grpSpPr>
          <a:xfrm rot="16200000">
            <a:off x="4605446" y="-1478834"/>
            <a:ext cx="102141" cy="8158973"/>
            <a:chOff x="4520930" y="-4831"/>
            <a:chExt cx="102141" cy="8158973"/>
          </a:xfrm>
        </p:grpSpPr>
        <p:grpSp>
          <p:nvGrpSpPr>
            <p:cNvPr id="11" name="Group 1"/>
            <p:cNvGrpSpPr/>
            <p:nvPr/>
          </p:nvGrpSpPr>
          <p:grpSpPr>
            <a:xfrm>
              <a:off x="4558420" y="-4831"/>
              <a:ext cx="27161" cy="2664000"/>
              <a:chOff x="6077893" y="2108487"/>
              <a:chExt cx="36214" cy="1552769"/>
            </a:xfrm>
          </p:grpSpPr>
          <p:cxnSp>
            <p:nvCxnSpPr>
              <p:cNvPr id="12" name="Straight Connector 14"/>
              <p:cNvCxnSpPr/>
              <p:nvPr/>
            </p:nvCxnSpPr>
            <p:spPr>
              <a:xfrm>
                <a:off x="6114107" y="2108487"/>
                <a:ext cx="0" cy="155276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24"/>
              <p:cNvCxnSpPr/>
              <p:nvPr/>
            </p:nvCxnSpPr>
            <p:spPr>
              <a:xfrm>
                <a:off x="6077893" y="2108487"/>
                <a:ext cx="0" cy="155276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2"/>
            <p:cNvGrpSpPr/>
            <p:nvPr/>
          </p:nvGrpSpPr>
          <p:grpSpPr>
            <a:xfrm>
              <a:off x="4558420" y="1747075"/>
              <a:ext cx="27161" cy="2160000"/>
              <a:chOff x="6077893" y="3797444"/>
              <a:chExt cx="36214" cy="1371599"/>
            </a:xfrm>
          </p:grpSpPr>
          <p:cxnSp>
            <p:nvCxnSpPr>
              <p:cNvPr id="15" name="Straight Connector 19"/>
              <p:cNvCxnSpPr/>
              <p:nvPr/>
            </p:nvCxnSpPr>
            <p:spPr>
              <a:xfrm>
                <a:off x="6114107" y="3797444"/>
                <a:ext cx="0" cy="137159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25"/>
              <p:cNvCxnSpPr/>
              <p:nvPr/>
            </p:nvCxnSpPr>
            <p:spPr>
              <a:xfrm>
                <a:off x="6077893" y="3797444"/>
                <a:ext cx="0" cy="1371599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3"/>
            <p:cNvGrpSpPr/>
            <p:nvPr/>
          </p:nvGrpSpPr>
          <p:grpSpPr>
            <a:xfrm>
              <a:off x="4558378" y="3618140"/>
              <a:ext cx="27160" cy="4536002"/>
              <a:chOff x="6077893" y="5305230"/>
              <a:chExt cx="36213" cy="4549984"/>
            </a:xfrm>
          </p:grpSpPr>
          <p:cxnSp>
            <p:nvCxnSpPr>
              <p:cNvPr id="18" name="Straight Connector 21"/>
              <p:cNvCxnSpPr/>
              <p:nvPr/>
            </p:nvCxnSpPr>
            <p:spPr>
              <a:xfrm>
                <a:off x="6114106" y="5305230"/>
                <a:ext cx="0" cy="4549982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26"/>
              <p:cNvCxnSpPr/>
              <p:nvPr/>
            </p:nvCxnSpPr>
            <p:spPr>
              <a:xfrm>
                <a:off x="6077893" y="5305232"/>
                <a:ext cx="0" cy="4549982"/>
              </a:xfrm>
              <a:prstGeom prst="line">
                <a:avLst/>
              </a:prstGeom>
              <a:ln w="9525" cmpd="sng">
                <a:solidFill>
                  <a:srgbClr val="285086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Oval 41"/>
            <p:cNvSpPr/>
            <p:nvPr/>
          </p:nvSpPr>
          <p:spPr>
            <a:xfrm>
              <a:off x="4520930" y="3929371"/>
              <a:ext cx="102141" cy="10214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2850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015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Oval 16"/>
            <p:cNvSpPr/>
            <p:nvPr/>
          </p:nvSpPr>
          <p:spPr>
            <a:xfrm>
              <a:off x="4520930" y="223669"/>
              <a:ext cx="102141" cy="10214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2850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015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3" name="Oval 16"/>
            <p:cNvSpPr/>
            <p:nvPr/>
          </p:nvSpPr>
          <p:spPr>
            <a:xfrm>
              <a:off x="4520930" y="6504739"/>
              <a:ext cx="102141" cy="10214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2850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015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7" name="矩形 36"/>
          <p:cNvSpPr/>
          <p:nvPr/>
        </p:nvSpPr>
        <p:spPr>
          <a:xfrm>
            <a:off x="4020895" y="669541"/>
            <a:ext cx="109026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600" dirty="0">
                <a:solidFill>
                  <a:srgbClr val="2F414B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BUSINESS REPORT</a:t>
            </a:r>
            <a:endParaRPr lang="en-US" altLang="zh-CN" sz="600" dirty="0">
              <a:solidFill>
                <a:srgbClr val="2F414B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2647315" y="238125"/>
            <a:ext cx="3926840" cy="119888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zh-CN" altLang="en-US" sz="2400">
                <a:sym typeface="+mn-ea"/>
              </a:rPr>
              <a:t>任务二 公司财务分析</a:t>
            </a:r>
            <a:endParaRPr lang="zh-CN" altLang="en-US" sz="2400"/>
          </a:p>
          <a:p>
            <a:pPr>
              <a:lnSpc>
                <a:spcPct val="100000"/>
              </a:lnSpc>
              <a:defRPr/>
            </a:pPr>
            <a:endParaRPr lang="zh-CN" altLang="en-US" sz="2400"/>
          </a:p>
          <a:p>
            <a:pPr>
              <a:lnSpc>
                <a:spcPct val="100000"/>
              </a:lnSpc>
              <a:defRPr/>
            </a:pPr>
            <a:endParaRPr lang="zh-CN" altLang="en-US" sz="2400" b="1" dirty="0">
              <a:solidFill>
                <a:srgbClr val="2F414B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1760220" y="427990"/>
            <a:ext cx="5626735" cy="78105"/>
            <a:chOff x="4615664" y="960506"/>
            <a:chExt cx="9102718" cy="0"/>
          </a:xfrm>
        </p:grpSpPr>
        <p:cxnSp>
          <p:nvCxnSpPr>
            <p:cNvPr id="45" name="321"/>
            <p:cNvCxnSpPr/>
            <p:nvPr/>
          </p:nvCxnSpPr>
          <p:spPr bwMode="auto">
            <a:xfrm flipH="1">
              <a:off x="4615664" y="960506"/>
              <a:ext cx="1314679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3 22"/>
            <p:cNvCxnSpPr/>
            <p:nvPr/>
          </p:nvCxnSpPr>
          <p:spPr bwMode="auto">
            <a:xfrm flipH="1">
              <a:off x="12403703" y="960506"/>
              <a:ext cx="1314679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4020820" y="2713990"/>
            <a:ext cx="17068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sym typeface="+mn-ea"/>
              </a:rPr>
              <a:t>二、利润表</a:t>
            </a:r>
            <a:endParaRPr lang="zh-CN" altLang="en-US" sz="2400">
              <a:sym typeface="+mn-ea"/>
            </a:endParaRPr>
          </a:p>
        </p:txBody>
      </p:sp>
      <p:sp>
        <p:nvSpPr>
          <p:cNvPr id="6" name="Isosceles Triangle 45"/>
          <p:cNvSpPr/>
          <p:nvPr/>
        </p:nvSpPr>
        <p:spPr>
          <a:xfrm rot="5400000">
            <a:off x="3646431" y="2854734"/>
            <a:ext cx="51944" cy="8697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id-ID" sz="101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032500" y="2089150"/>
            <a:ext cx="23164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sym typeface="+mn-ea"/>
              </a:rPr>
              <a:t>三、现金流量表</a:t>
            </a:r>
            <a:endParaRPr lang="zh-CN" altLang="en-US" sz="240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bldLvl="0" animBg="1"/>
      <p:bldP spid="57" grpId="0"/>
      <p:bldP spid="38" grpId="0" bldLvl="0" animBg="1"/>
      <p:bldP spid="6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Placeholder 13"/>
          <p:cNvGraphicFramePr>
            <a:graphicFrameLocks noGrp="1"/>
          </p:cNvGraphicFramePr>
          <p:nvPr>
            <p:ph type="chart" sz="quarter" idx="4294967295"/>
          </p:nvPr>
        </p:nvGraphicFramePr>
        <p:xfrm>
          <a:off x="156845" y="2262505"/>
          <a:ext cx="3317875" cy="2790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22" name="01"/>
          <p:cNvGrpSpPr/>
          <p:nvPr/>
        </p:nvGrpSpPr>
        <p:grpSpPr>
          <a:xfrm>
            <a:off x="2234211" y="470405"/>
            <a:ext cx="510347" cy="456769"/>
            <a:chOff x="6939084" y="3996241"/>
            <a:chExt cx="680463" cy="609025"/>
          </a:xfrm>
        </p:grpSpPr>
        <p:sp>
          <p:nvSpPr>
            <p:cNvPr id="23" name="0 9"/>
            <p:cNvSpPr/>
            <p:nvPr/>
          </p:nvSpPr>
          <p:spPr>
            <a:xfrm>
              <a:off x="6939084" y="3996241"/>
              <a:ext cx="514350" cy="514350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00"/>
            <p:cNvSpPr/>
            <p:nvPr/>
          </p:nvSpPr>
          <p:spPr>
            <a:xfrm>
              <a:off x="7105197" y="4090916"/>
              <a:ext cx="514350" cy="51435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 bwMode="auto">
          <a:xfrm>
            <a:off x="3623419" y="542290"/>
            <a:ext cx="4988560" cy="2225038"/>
            <a:chOff x="3083475" y="1138358"/>
            <a:chExt cx="3127121" cy="415213"/>
          </a:xfrm>
        </p:grpSpPr>
        <p:sp>
          <p:nvSpPr>
            <p:cNvPr id="27" name="文本框 66"/>
            <p:cNvSpPr txBox="1">
              <a:spLocks noChangeArrowheads="1"/>
            </p:cNvSpPr>
            <p:nvPr/>
          </p:nvSpPr>
          <p:spPr bwMode="auto">
            <a:xfrm>
              <a:off x="3370473" y="1226401"/>
              <a:ext cx="2840123" cy="327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buNone/>
              </a:pPr>
              <a:r>
                <a:rPr lang="zh-CN" altLang="en-US" sz="2400" dirty="0">
                  <a:sym typeface="+mn-ea"/>
                </a:rPr>
                <a:t>一、资产负债表的概述</a:t>
              </a:r>
              <a:endParaRPr lang="zh-CN" altLang="en-US" sz="2400" dirty="0"/>
            </a:p>
            <a:p>
              <a:pPr>
                <a:buNone/>
              </a:pPr>
              <a:r>
                <a:rPr lang="zh-CN" altLang="en-US" sz="2400" b="1" dirty="0">
                  <a:solidFill>
                    <a:srgbClr val="990033"/>
                  </a:solidFill>
                  <a:sym typeface="+mn-ea"/>
                </a:rPr>
                <a:t>      </a:t>
              </a:r>
              <a:r>
                <a:rPr lang="zh-CN" altLang="en-US" sz="2000" b="1" dirty="0">
                  <a:solidFill>
                    <a:srgbClr val="990033"/>
                  </a:solidFill>
                  <a:sym typeface="+mn-ea"/>
                </a:rPr>
                <a:t>资产负债表</a:t>
              </a:r>
              <a:r>
                <a:rPr lang="zh-CN" altLang="en-US" sz="2000" b="1" dirty="0">
                  <a:sym typeface="+mn-ea"/>
                </a:rPr>
                <a:t>是反映企业在某一特定日期财务状况的报表。由于它反映的是某一时点的情况，因此，又称为</a:t>
              </a:r>
              <a:r>
                <a:rPr lang="zh-CN" altLang="en-US" sz="2000" b="1" dirty="0">
                  <a:solidFill>
                    <a:srgbClr val="800000"/>
                  </a:solidFill>
                  <a:sym typeface="+mn-ea"/>
                </a:rPr>
                <a:t>静态报表。</a:t>
              </a:r>
              <a:endParaRPr lang="zh-CN" altLang="en-US" sz="2000" dirty="0">
                <a:solidFill>
                  <a:srgbClr val="7F7F7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" name="任意多边形 29"/>
            <p:cNvSpPr/>
            <p:nvPr/>
          </p:nvSpPr>
          <p:spPr>
            <a:xfrm>
              <a:off x="3083475" y="1138358"/>
              <a:ext cx="287193" cy="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4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9555" y="225425"/>
            <a:ext cx="233489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ym typeface="+mn-ea"/>
              </a:rPr>
              <a:t>1</a:t>
            </a:r>
            <a:r>
              <a:rPr lang="zh-CN" altLang="en-US" dirty="0">
                <a:ea typeface="宋体" panose="02010600030101010101" pitchFamily="2" charset="-122"/>
                <a:sym typeface="+mn-ea"/>
              </a:rPr>
              <a:t>、</a:t>
            </a:r>
            <a:r>
              <a:rPr lang="zh-CN" altLang="en-US" dirty="0">
                <a:sym typeface="+mn-ea"/>
              </a:rPr>
              <a:t>资产负债表的编制原理</a:t>
            </a:r>
            <a:endParaRPr lang="zh-CN" altLang="en-US" dirty="0"/>
          </a:p>
          <a:p>
            <a:r>
              <a:rPr lang="zh-CN" altLang="en-US" dirty="0">
                <a:sym typeface="+mn-ea"/>
              </a:rPr>
              <a:t>    </a:t>
            </a:r>
            <a:endParaRPr lang="zh-CN" altLang="en-US" dirty="0">
              <a:sym typeface="+mn-ea"/>
            </a:endParaRPr>
          </a:p>
          <a:p>
            <a:r>
              <a:rPr lang="zh-CN" altLang="en-US" dirty="0">
                <a:sym typeface="+mn-ea"/>
              </a:rPr>
              <a:t>   编制方法：报告式和</a:t>
            </a:r>
            <a:r>
              <a:rPr lang="zh-CN" altLang="en-US" dirty="0">
                <a:solidFill>
                  <a:srgbClr val="FF0000"/>
                </a:solidFill>
                <a:sym typeface="+mn-ea"/>
              </a:rPr>
              <a:t>账户式</a:t>
            </a:r>
            <a:endParaRPr lang="en-US" b="1" dirty="0">
              <a:solidFill>
                <a:srgbClr val="285086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14340" name="Picture 2" descr="QQ图片20140913094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765" y="-7620"/>
            <a:ext cx="5791200" cy="515810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0" name="Chart Placeholder 9"/>
          <p:cNvGraphicFramePr>
            <a:graphicFrameLocks noGrp="1"/>
          </p:cNvGraphicFramePr>
          <p:nvPr/>
        </p:nvGraphicFramePr>
        <p:xfrm>
          <a:off x="71120" y="2252345"/>
          <a:ext cx="2792095" cy="2794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Isosceles Triangle 45"/>
          <p:cNvSpPr/>
          <p:nvPr/>
        </p:nvSpPr>
        <p:spPr>
          <a:xfrm rot="5400000">
            <a:off x="1246766" y="1244374"/>
            <a:ext cx="51944" cy="8697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01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58"/>
          <p:cNvSpPr txBox="1"/>
          <p:nvPr/>
        </p:nvSpPr>
        <p:spPr>
          <a:xfrm>
            <a:off x="155575" y="349250"/>
            <a:ext cx="4955540" cy="460375"/>
          </a:xfrm>
          <a:prstGeom prst="rect">
            <a:avLst/>
          </a:prstGeom>
          <a:solidFill>
            <a:srgbClr val="285086"/>
          </a:solidFill>
        </p:spPr>
        <p:txBody>
          <a:bodyPr wrap="square" rtlCol="0">
            <a:spAutoFit/>
          </a:bodyPr>
          <a:lstStyle/>
          <a:p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Isosceles Triangle 45"/>
          <p:cNvSpPr/>
          <p:nvPr/>
        </p:nvSpPr>
        <p:spPr>
          <a:xfrm rot="5400000">
            <a:off x="1246766" y="1692684"/>
            <a:ext cx="51944" cy="8697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id-ID" sz="101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1940" y="349250"/>
            <a:ext cx="4364990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dirty="0">
                <a:solidFill>
                  <a:schemeClr val="bg1"/>
                </a:solidFill>
                <a:sym typeface="+mn-ea"/>
              </a:rPr>
              <a:t>二、资产负债表的初步分析</a:t>
            </a:r>
            <a:endParaRPr lang="zh-CN" altLang="en-US" dirty="0"/>
          </a:p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363345" y="1086485"/>
            <a:ext cx="25400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dirty="0">
                <a:sym typeface="+mn-ea"/>
              </a:rPr>
              <a:t>1</a:t>
            </a:r>
            <a:r>
              <a:rPr lang="zh-CN" altLang="en-US" sz="2400" dirty="0">
                <a:sym typeface="+mn-ea"/>
              </a:rPr>
              <a:t>、水平分析</a:t>
            </a:r>
            <a:endParaRPr lang="zh-CN" altLang="en-US" sz="2400" dirty="0"/>
          </a:p>
          <a:p>
            <a:r>
              <a:rPr lang="en-US" altLang="zh-CN" sz="2400" dirty="0">
                <a:sym typeface="+mn-ea"/>
              </a:rPr>
              <a:t>2</a:t>
            </a:r>
            <a:r>
              <a:rPr lang="zh-CN" altLang="en-US" sz="2400" dirty="0">
                <a:sym typeface="+mn-ea"/>
              </a:rPr>
              <a:t>、垂直分析</a:t>
            </a:r>
            <a:endParaRPr lang="zh-CN" altLang="en-US" sz="2400" dirty="0"/>
          </a:p>
          <a:p>
            <a:r>
              <a:rPr lang="en-US" altLang="zh-CN" sz="2400" dirty="0">
                <a:sym typeface="+mn-ea"/>
              </a:rPr>
              <a:t>3</a:t>
            </a:r>
            <a:r>
              <a:rPr lang="zh-CN" altLang="en-US" sz="2400" dirty="0">
                <a:sym typeface="+mn-ea"/>
              </a:rPr>
              <a:t>、趋势分析</a:t>
            </a:r>
            <a:endParaRPr lang="zh-CN" altLang="en-US" sz="2400"/>
          </a:p>
        </p:txBody>
      </p:sp>
      <p:sp>
        <p:nvSpPr>
          <p:cNvPr id="8" name="Isosceles Triangle 45"/>
          <p:cNvSpPr/>
          <p:nvPr/>
        </p:nvSpPr>
        <p:spPr>
          <a:xfrm rot="5400000">
            <a:off x="1246766" y="2066064"/>
            <a:ext cx="51944" cy="8697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id-ID" sz="101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bldLvl="0" animBg="1"/>
      <p:bldP spid="6" grpId="0" bldLvl="0" animBg="1"/>
      <p:bldP spid="8" grpId="0" bldLvl="0" animBg="1"/>
    </p:bldLst>
  </p:timing>
</p:sld>
</file>

<file path=ppt/theme/theme1.xml><?xml version="1.0" encoding="utf-8"?>
<a:theme xmlns:a="http://schemas.openxmlformats.org/drawingml/2006/main" name="11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1rwmk5t">
      <a:majorFont>
        <a:latin typeface="Microsoft YaHei"/>
        <a:ea typeface="Microsoft YaHei"/>
        <a:cs typeface=""/>
      </a:majorFont>
      <a:minorFont>
        <a:latin typeface="Microsoft YaHe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6_Colored Theme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377790"/>
      </a:accent1>
      <a:accent2>
        <a:srgbClr val="189A80"/>
      </a:accent2>
      <a:accent3>
        <a:srgbClr val="F09C2A"/>
      </a:accent3>
      <a:accent4>
        <a:srgbClr val="D24132"/>
      </a:accent4>
      <a:accent5>
        <a:srgbClr val="564266"/>
      </a:accent5>
      <a:accent6>
        <a:srgbClr val="686868"/>
      </a:accent6>
      <a:hlink>
        <a:srgbClr val="FFFFFF"/>
      </a:hlink>
      <a:folHlink>
        <a:srgbClr val="595959"/>
      </a:folHlink>
    </a:clrScheme>
    <a:fontScheme name="Roboto">
      <a:majorFont>
        <a:latin typeface="Roboto Medium"/>
        <a:ea typeface=""/>
        <a:cs typeface="FontAwesome"/>
      </a:majorFont>
      <a:minorFont>
        <a:latin typeface="Roboto Condensed"/>
        <a:ea typeface=""/>
        <a:cs typeface="FontAwesom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1148</Words>
  <Application>WPS 演示</Application>
  <PresentationFormat>全屏显示(16:9)</PresentationFormat>
  <Paragraphs>199</Paragraphs>
  <Slides>12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34" baseType="lpstr">
      <vt:lpstr>Arial</vt:lpstr>
      <vt:lpstr>宋体</vt:lpstr>
      <vt:lpstr>Wingdings</vt:lpstr>
      <vt:lpstr>微软雅黑</vt:lpstr>
      <vt:lpstr>Calibri</vt:lpstr>
      <vt:lpstr>Poppins SemiBold</vt:lpstr>
      <vt:lpstr>Simply City Light</vt:lpstr>
      <vt:lpstr>SimSun-ExtB</vt:lpstr>
      <vt:lpstr>Linux Libertine</vt:lpstr>
      <vt:lpstr>Poppins</vt:lpstr>
      <vt:lpstr>Open Sans</vt:lpstr>
      <vt:lpstr>Gill Sans</vt:lpstr>
      <vt:lpstr>Arial Unicode MS</vt:lpstr>
      <vt:lpstr>Roboto Condensed</vt:lpstr>
      <vt:lpstr>Segoe Print</vt:lpstr>
      <vt:lpstr>Verdana</vt:lpstr>
      <vt:lpstr>Yu Gothic UI Light</vt:lpstr>
      <vt:lpstr>MV Boli</vt:lpstr>
      <vt:lpstr>Roboto Medium</vt:lpstr>
      <vt:lpstr>Times New Roman</vt:lpstr>
      <vt:lpstr>11 主题​​</vt:lpstr>
      <vt:lpstr>Custom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 沒心沒肺的笑</cp:lastModifiedBy>
  <cp:revision>211</cp:revision>
  <dcterms:created xsi:type="dcterms:W3CDTF">2014-11-26T04:04:00Z</dcterms:created>
  <dcterms:modified xsi:type="dcterms:W3CDTF">2020-12-13T08:53:54Z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